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47"/>
  </p:notesMasterIdLst>
  <p:handoutMasterIdLst>
    <p:handoutMasterId r:id="rId48"/>
  </p:handoutMasterIdLst>
  <p:sldIdLst>
    <p:sldId id="350" r:id="rId2"/>
    <p:sldId id="478" r:id="rId3"/>
    <p:sldId id="463" r:id="rId4"/>
    <p:sldId id="402" r:id="rId5"/>
    <p:sldId id="473" r:id="rId6"/>
    <p:sldId id="461" r:id="rId7"/>
    <p:sldId id="462" r:id="rId8"/>
    <p:sldId id="464" r:id="rId9"/>
    <p:sldId id="465" r:id="rId10"/>
    <p:sldId id="468" r:id="rId11"/>
    <p:sldId id="466" r:id="rId12"/>
    <p:sldId id="467" r:id="rId13"/>
    <p:sldId id="469" r:id="rId14"/>
    <p:sldId id="470" r:id="rId15"/>
    <p:sldId id="471" r:id="rId16"/>
    <p:sldId id="475" r:id="rId17"/>
    <p:sldId id="476" r:id="rId18"/>
    <p:sldId id="379" r:id="rId19"/>
    <p:sldId id="428" r:id="rId20"/>
    <p:sldId id="413" r:id="rId21"/>
    <p:sldId id="416" r:id="rId22"/>
    <p:sldId id="417" r:id="rId23"/>
    <p:sldId id="414" r:id="rId24"/>
    <p:sldId id="418" r:id="rId25"/>
    <p:sldId id="420" r:id="rId26"/>
    <p:sldId id="419" r:id="rId27"/>
    <p:sldId id="421" r:id="rId28"/>
    <p:sldId id="422" r:id="rId29"/>
    <p:sldId id="432" r:id="rId30"/>
    <p:sldId id="423" r:id="rId31"/>
    <p:sldId id="433" r:id="rId32"/>
    <p:sldId id="430" r:id="rId33"/>
    <p:sldId id="435" r:id="rId34"/>
    <p:sldId id="436" r:id="rId35"/>
    <p:sldId id="438" r:id="rId36"/>
    <p:sldId id="444" r:id="rId37"/>
    <p:sldId id="448" r:id="rId38"/>
    <p:sldId id="450" r:id="rId39"/>
    <p:sldId id="474" r:id="rId40"/>
    <p:sldId id="434" r:id="rId41"/>
    <p:sldId id="451" r:id="rId42"/>
    <p:sldId id="452" r:id="rId43"/>
    <p:sldId id="453" r:id="rId44"/>
    <p:sldId id="477" r:id="rId45"/>
    <p:sldId id="472" r:id="rId46"/>
  </p:sldIdLst>
  <p:sldSz cx="9144000" cy="6858000" type="screen4x3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6" autoAdjust="0"/>
    <p:restoredTop sz="79361" autoAdjust="0"/>
  </p:normalViewPr>
  <p:slideViewPr>
    <p:cSldViewPr showGuides="1">
      <p:cViewPr>
        <p:scale>
          <a:sx n="90" d="100"/>
          <a:sy n="90" d="100"/>
        </p:scale>
        <p:origin x="922" y="-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82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30496E-0371-43CC-9B2B-280FE10AEB19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6BA54A-319A-4456-A0A7-010A56AB8F7B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sz="1200" b="1" dirty="0" smtClean="0">
              <a:solidFill>
                <a:schemeClr val="tx1"/>
              </a:solidFill>
            </a:rPr>
            <a:t> Prepare the data</a:t>
          </a:r>
          <a:endParaRPr lang="en-US" sz="1100" b="1" dirty="0" smtClean="0">
            <a:solidFill>
              <a:schemeClr val="tx1"/>
            </a:solidFill>
          </a:endParaRPr>
        </a:p>
        <a:p>
          <a:pPr algn="l"/>
          <a:r>
            <a:rPr lang="en-US" sz="1100" b="1" dirty="0" smtClean="0">
              <a:solidFill>
                <a:schemeClr val="tx1"/>
              </a:solidFill>
            </a:rPr>
            <a:t>  </a:t>
          </a:r>
          <a:r>
            <a:rPr lang="en-US" sz="1000" dirty="0" smtClean="0">
              <a:solidFill>
                <a:schemeClr val="tx1"/>
              </a:solidFill>
            </a:rPr>
            <a:t>Clean the data     </a:t>
          </a:r>
        </a:p>
        <a:p>
          <a:pPr algn="l"/>
          <a:r>
            <a:rPr lang="en-US" sz="1000" dirty="0" smtClean="0">
              <a:solidFill>
                <a:schemeClr val="tx1"/>
              </a:solidFill>
            </a:rPr>
            <a:t>  Transform the data</a:t>
          </a:r>
          <a:endParaRPr lang="en-US" sz="1100" b="1" dirty="0">
            <a:solidFill>
              <a:schemeClr val="tx1"/>
            </a:solidFill>
          </a:endParaRPr>
        </a:p>
      </dgm:t>
    </dgm:pt>
    <dgm:pt modelId="{B5CBD373-D9C8-40DB-A37C-3CFB781CEFA9}" type="parTrans" cxnId="{3A8C6C14-B54E-4046-98B0-90668DA6D474}">
      <dgm:prSet/>
      <dgm:spPr/>
      <dgm:t>
        <a:bodyPr/>
        <a:lstStyle/>
        <a:p>
          <a:endParaRPr lang="en-US"/>
        </a:p>
      </dgm:t>
    </dgm:pt>
    <dgm:pt modelId="{B8CF59A5-EE7A-43F2-8CC2-60526CAC132D}" type="sibTrans" cxnId="{3A8C6C14-B54E-4046-98B0-90668DA6D474}">
      <dgm:prSet/>
      <dgm:spPr/>
      <dgm:t>
        <a:bodyPr/>
        <a:lstStyle/>
        <a:p>
          <a:endParaRPr lang="en-US"/>
        </a:p>
      </dgm:t>
    </dgm:pt>
    <dgm:pt modelId="{C351F99B-93FA-4C6F-8641-22211777534B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tx1"/>
              </a:solidFill>
            </a:rPr>
            <a:t>Explore the data</a:t>
          </a:r>
        </a:p>
        <a:p>
          <a:r>
            <a:rPr lang="en-US" sz="1000" dirty="0" smtClean="0">
              <a:solidFill>
                <a:schemeClr val="tx1"/>
              </a:solidFill>
            </a:rPr>
            <a:t>Describe the data </a:t>
          </a:r>
        </a:p>
        <a:p>
          <a:r>
            <a:rPr lang="en-US" sz="1000" dirty="0" err="1" smtClean="0">
              <a:solidFill>
                <a:schemeClr val="tx1"/>
              </a:solidFill>
            </a:rPr>
            <a:t>Visualise</a:t>
          </a:r>
          <a:r>
            <a:rPr lang="en-US" sz="1000" dirty="0" smtClean="0">
              <a:solidFill>
                <a:schemeClr val="tx1"/>
              </a:solidFill>
            </a:rPr>
            <a:t> the data</a:t>
          </a:r>
          <a:endParaRPr lang="en-US" sz="1000" b="1" dirty="0">
            <a:solidFill>
              <a:schemeClr val="tx1"/>
            </a:solidFill>
          </a:endParaRPr>
        </a:p>
      </dgm:t>
    </dgm:pt>
    <dgm:pt modelId="{9FD68525-1E48-429A-9577-D93FD8B07555}" type="parTrans" cxnId="{729B8FEF-F933-4F29-AD8F-AC6BD8DC15C4}">
      <dgm:prSet/>
      <dgm:spPr/>
      <dgm:t>
        <a:bodyPr/>
        <a:lstStyle/>
        <a:p>
          <a:endParaRPr lang="en-US"/>
        </a:p>
      </dgm:t>
    </dgm:pt>
    <dgm:pt modelId="{FD0F0A29-DEEC-48A1-951E-2AEB05B0D95E}" type="sibTrans" cxnId="{729B8FEF-F933-4F29-AD8F-AC6BD8DC15C4}">
      <dgm:prSet/>
      <dgm:spPr/>
      <dgm:t>
        <a:bodyPr/>
        <a:lstStyle/>
        <a:p>
          <a:endParaRPr lang="en-US"/>
        </a:p>
      </dgm:t>
    </dgm:pt>
    <dgm:pt modelId="{5C495529-6AA0-40CE-8D08-C97C082F150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tx1"/>
              </a:solidFill>
            </a:rPr>
            <a:t>Model the data</a:t>
          </a:r>
        </a:p>
        <a:p>
          <a:r>
            <a:rPr lang="en-US" sz="1000" dirty="0" smtClean="0">
              <a:solidFill>
                <a:schemeClr val="tx1"/>
              </a:solidFill>
            </a:rPr>
            <a:t>Fit models to the data</a:t>
          </a:r>
        </a:p>
        <a:p>
          <a:r>
            <a:rPr lang="en-US" sz="1000" b="0" dirty="0" smtClean="0">
              <a:solidFill>
                <a:schemeClr val="tx1"/>
              </a:solidFill>
            </a:rPr>
            <a:t>Generate predictions</a:t>
          </a:r>
        </a:p>
      </dgm:t>
    </dgm:pt>
    <dgm:pt modelId="{E43636AD-5967-4CE2-B676-90A258944266}" type="parTrans" cxnId="{028F3559-34C4-4125-BF35-23E596345727}">
      <dgm:prSet/>
      <dgm:spPr/>
      <dgm:t>
        <a:bodyPr/>
        <a:lstStyle/>
        <a:p>
          <a:endParaRPr lang="en-US"/>
        </a:p>
      </dgm:t>
    </dgm:pt>
    <dgm:pt modelId="{37D826BB-0C14-4049-AA50-2D5249812F7E}" type="sibTrans" cxnId="{028F3559-34C4-4125-BF35-23E596345727}">
      <dgm:prSet/>
      <dgm:spPr/>
      <dgm:t>
        <a:bodyPr/>
        <a:lstStyle/>
        <a:p>
          <a:endParaRPr lang="en-US"/>
        </a:p>
      </dgm:t>
    </dgm:pt>
    <dgm:pt modelId="{200A69AD-2AA5-4719-977F-90CC98B7611F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tx1"/>
              </a:solidFill>
            </a:rPr>
            <a:t>Present the findings</a:t>
          </a:r>
        </a:p>
        <a:p>
          <a:r>
            <a:rPr lang="en-US" sz="1000" dirty="0" smtClean="0">
              <a:solidFill>
                <a:schemeClr val="tx1"/>
              </a:solidFill>
            </a:rPr>
            <a:t>Generate easy to understand insights </a:t>
          </a:r>
        </a:p>
        <a:p>
          <a:r>
            <a:rPr lang="en-US" sz="1000" dirty="0" smtClean="0">
              <a:solidFill>
                <a:schemeClr val="tx1"/>
              </a:solidFill>
            </a:rPr>
            <a:t>Propose responses to your initial questions</a:t>
          </a:r>
          <a:endParaRPr lang="en-US" sz="2000" b="1" dirty="0" smtClean="0">
            <a:solidFill>
              <a:schemeClr val="tx1"/>
            </a:solidFill>
          </a:endParaRPr>
        </a:p>
      </dgm:t>
    </dgm:pt>
    <dgm:pt modelId="{AB1016CB-FE71-4AFB-84CE-10BF70F30D6C}" type="parTrans" cxnId="{765CC16D-B6C8-4B88-80C8-D846CA826B14}">
      <dgm:prSet/>
      <dgm:spPr/>
      <dgm:t>
        <a:bodyPr/>
        <a:lstStyle/>
        <a:p>
          <a:endParaRPr lang="en-US"/>
        </a:p>
      </dgm:t>
    </dgm:pt>
    <dgm:pt modelId="{839A1844-6597-404E-AC33-2156C0D2E3C3}" type="sibTrans" cxnId="{765CC16D-B6C8-4B88-80C8-D846CA826B14}">
      <dgm:prSet/>
      <dgm:spPr/>
      <dgm:t>
        <a:bodyPr/>
        <a:lstStyle/>
        <a:p>
          <a:endParaRPr lang="en-US"/>
        </a:p>
      </dgm:t>
    </dgm:pt>
    <dgm:pt modelId="{A5D06B52-DFB5-49AE-B4D1-00067B3EC70B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sz="1200" b="1" dirty="0" smtClean="0">
              <a:solidFill>
                <a:schemeClr val="tx1"/>
              </a:solidFill>
            </a:rPr>
            <a:t>Identify the question</a:t>
          </a:r>
        </a:p>
        <a:p>
          <a:pPr algn="l"/>
          <a:r>
            <a:rPr lang="en-US" sz="1000" dirty="0" smtClean="0">
              <a:solidFill>
                <a:schemeClr val="tx1"/>
              </a:solidFill>
            </a:rPr>
            <a:t>Goal of the analysis</a:t>
          </a:r>
        </a:p>
        <a:p>
          <a:pPr algn="l"/>
          <a:r>
            <a:rPr lang="en-US" sz="1000" dirty="0" smtClean="0">
              <a:solidFill>
                <a:schemeClr val="tx1"/>
              </a:solidFill>
            </a:rPr>
            <a:t>Define the scope of the project</a:t>
          </a:r>
          <a:endParaRPr lang="en-US" sz="1100" b="1" dirty="0">
            <a:solidFill>
              <a:schemeClr val="tx1"/>
            </a:solidFill>
          </a:endParaRPr>
        </a:p>
      </dgm:t>
    </dgm:pt>
    <dgm:pt modelId="{4B392720-185A-4454-A166-18CB0508F945}" type="sibTrans" cxnId="{A62AA3A5-1F3A-4412-9E90-CC313DED2276}">
      <dgm:prSet/>
      <dgm:spPr/>
      <dgm:t>
        <a:bodyPr/>
        <a:lstStyle/>
        <a:p>
          <a:endParaRPr lang="en-US"/>
        </a:p>
      </dgm:t>
    </dgm:pt>
    <dgm:pt modelId="{4F8923A1-0F03-4504-BEF0-4CB8036F3C1D}" type="parTrans" cxnId="{A62AA3A5-1F3A-4412-9E90-CC313DED2276}">
      <dgm:prSet/>
      <dgm:spPr/>
      <dgm:t>
        <a:bodyPr/>
        <a:lstStyle/>
        <a:p>
          <a:endParaRPr lang="en-US"/>
        </a:p>
      </dgm:t>
    </dgm:pt>
    <dgm:pt modelId="{2DCD0725-17EA-49E0-AFE3-DD2E1FC1AA1F}">
      <dgm:prSet custT="1"/>
      <dgm:spPr/>
      <dgm:t>
        <a:bodyPr/>
        <a:lstStyle/>
        <a:p>
          <a:endParaRPr lang="en-US" sz="1000" b="1" dirty="0">
            <a:solidFill>
              <a:schemeClr val="tx1"/>
            </a:solidFill>
          </a:endParaRPr>
        </a:p>
      </dgm:t>
    </dgm:pt>
    <dgm:pt modelId="{5FD3E51D-9D4C-45D7-8E93-B4024F4C9597}" type="sibTrans" cxnId="{EE46B81A-B14C-49B9-B354-268F0C99E37D}">
      <dgm:prSet/>
      <dgm:spPr/>
      <dgm:t>
        <a:bodyPr/>
        <a:lstStyle/>
        <a:p>
          <a:endParaRPr lang="en-US"/>
        </a:p>
      </dgm:t>
    </dgm:pt>
    <dgm:pt modelId="{B8EF4D5F-E9AA-4465-BDDC-99F45F10A8BD}" type="parTrans" cxnId="{EE46B81A-B14C-49B9-B354-268F0C99E37D}">
      <dgm:prSet/>
      <dgm:spPr/>
      <dgm:t>
        <a:bodyPr/>
        <a:lstStyle/>
        <a:p>
          <a:endParaRPr lang="en-US"/>
        </a:p>
      </dgm:t>
    </dgm:pt>
    <dgm:pt modelId="{EAF13350-7100-4383-B452-C0340144A033}" type="pres">
      <dgm:prSet presAssocID="{5930496E-0371-43CC-9B2B-280FE10AEB1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742ABAD-B7CF-46EB-BB44-C88692B9AEBC}" type="pres">
      <dgm:prSet presAssocID="{A5D06B52-DFB5-49AE-B4D1-00067B3EC70B}" presName="composite" presStyleCnt="0"/>
      <dgm:spPr/>
    </dgm:pt>
    <dgm:pt modelId="{E3684EDE-214B-41B2-BB83-B17610A38439}" type="pres">
      <dgm:prSet presAssocID="{A5D06B52-DFB5-49AE-B4D1-00067B3EC70B}" presName="LShape" presStyleLbl="alignNode1" presStyleIdx="0" presStyleCnt="9"/>
      <dgm:spPr/>
    </dgm:pt>
    <dgm:pt modelId="{39421C47-7635-40E7-88AC-16534DC56F6B}" type="pres">
      <dgm:prSet presAssocID="{A5D06B52-DFB5-49AE-B4D1-00067B3EC70B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04D72-367F-44AB-AC5F-D20F47EE4D85}" type="pres">
      <dgm:prSet presAssocID="{A5D06B52-DFB5-49AE-B4D1-00067B3EC70B}" presName="Triangle" presStyleLbl="alignNode1" presStyleIdx="1" presStyleCnt="9"/>
      <dgm:spPr/>
    </dgm:pt>
    <dgm:pt modelId="{96F56CAA-9C3A-4E67-A822-1A006D9D4175}" type="pres">
      <dgm:prSet presAssocID="{4B392720-185A-4454-A166-18CB0508F945}" presName="sibTrans" presStyleCnt="0"/>
      <dgm:spPr/>
    </dgm:pt>
    <dgm:pt modelId="{3CEE9647-DD39-456D-9102-6DE1893578A7}" type="pres">
      <dgm:prSet presAssocID="{4B392720-185A-4454-A166-18CB0508F945}" presName="space" presStyleCnt="0"/>
      <dgm:spPr/>
    </dgm:pt>
    <dgm:pt modelId="{B456C97B-E7B7-46D3-9AA0-7A66417F407E}" type="pres">
      <dgm:prSet presAssocID="{196BA54A-319A-4456-A0A7-010A56AB8F7B}" presName="composite" presStyleCnt="0"/>
      <dgm:spPr/>
    </dgm:pt>
    <dgm:pt modelId="{6BCEF6FD-A242-4E6F-8AD9-CEEFE888E949}" type="pres">
      <dgm:prSet presAssocID="{196BA54A-319A-4456-A0A7-010A56AB8F7B}" presName="LShape" presStyleLbl="alignNode1" presStyleIdx="2" presStyleCnt="9"/>
      <dgm:spPr/>
    </dgm:pt>
    <dgm:pt modelId="{0C14E54A-AE77-4B89-A687-A46C3FA8F21C}" type="pres">
      <dgm:prSet presAssocID="{196BA54A-319A-4456-A0A7-010A56AB8F7B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EA877-800E-4836-8851-9A0CA6A16156}" type="pres">
      <dgm:prSet presAssocID="{196BA54A-319A-4456-A0A7-010A56AB8F7B}" presName="Triangle" presStyleLbl="alignNode1" presStyleIdx="3" presStyleCnt="9"/>
      <dgm:spPr/>
    </dgm:pt>
    <dgm:pt modelId="{06F9EE98-0646-41AA-AA48-43D124DF0798}" type="pres">
      <dgm:prSet presAssocID="{B8CF59A5-EE7A-43F2-8CC2-60526CAC132D}" presName="sibTrans" presStyleCnt="0"/>
      <dgm:spPr/>
    </dgm:pt>
    <dgm:pt modelId="{789456D8-70BC-4A0B-80D2-EDAC6273178B}" type="pres">
      <dgm:prSet presAssocID="{B8CF59A5-EE7A-43F2-8CC2-60526CAC132D}" presName="space" presStyleCnt="0"/>
      <dgm:spPr/>
    </dgm:pt>
    <dgm:pt modelId="{A33E4FBB-E0D8-4CC9-AA62-02CD11E636A6}" type="pres">
      <dgm:prSet presAssocID="{C351F99B-93FA-4C6F-8641-22211777534B}" presName="composite" presStyleCnt="0"/>
      <dgm:spPr/>
    </dgm:pt>
    <dgm:pt modelId="{C0E9A124-F285-460D-874B-5D56109940C2}" type="pres">
      <dgm:prSet presAssocID="{C351F99B-93FA-4C6F-8641-22211777534B}" presName="LShape" presStyleLbl="alignNode1" presStyleIdx="4" presStyleCnt="9"/>
      <dgm:spPr/>
    </dgm:pt>
    <dgm:pt modelId="{E0277E65-31D0-42DB-892F-6CC514391DB9}" type="pres">
      <dgm:prSet presAssocID="{C351F99B-93FA-4C6F-8641-22211777534B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18023-B095-411C-9BD0-F841F73B4FBA}" type="pres">
      <dgm:prSet presAssocID="{C351F99B-93FA-4C6F-8641-22211777534B}" presName="Triangle" presStyleLbl="alignNode1" presStyleIdx="5" presStyleCnt="9"/>
      <dgm:spPr/>
    </dgm:pt>
    <dgm:pt modelId="{D224EEEC-A394-4004-A159-89A0A490565A}" type="pres">
      <dgm:prSet presAssocID="{FD0F0A29-DEEC-48A1-951E-2AEB05B0D95E}" presName="sibTrans" presStyleCnt="0"/>
      <dgm:spPr/>
    </dgm:pt>
    <dgm:pt modelId="{2C4A9286-9F52-4CF7-8DE5-EA6F33EEFD4B}" type="pres">
      <dgm:prSet presAssocID="{FD0F0A29-DEEC-48A1-951E-2AEB05B0D95E}" presName="space" presStyleCnt="0"/>
      <dgm:spPr/>
    </dgm:pt>
    <dgm:pt modelId="{F1AA84AD-269F-44AE-9903-6E4ACB4F49E4}" type="pres">
      <dgm:prSet presAssocID="{5C495529-6AA0-40CE-8D08-C97C082F1501}" presName="composite" presStyleCnt="0"/>
      <dgm:spPr/>
    </dgm:pt>
    <dgm:pt modelId="{CBD72D13-3D6E-46F4-8015-EB2F6FF2AA55}" type="pres">
      <dgm:prSet presAssocID="{5C495529-6AA0-40CE-8D08-C97C082F1501}" presName="LShape" presStyleLbl="alignNode1" presStyleIdx="6" presStyleCnt="9"/>
      <dgm:spPr/>
    </dgm:pt>
    <dgm:pt modelId="{132D5A54-C380-4EE3-BFFA-9B8F07DDABAA}" type="pres">
      <dgm:prSet presAssocID="{5C495529-6AA0-40CE-8D08-C97C082F1501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62BC8-E7CB-4B9A-9864-8C43B4EA7F11}" type="pres">
      <dgm:prSet presAssocID="{5C495529-6AA0-40CE-8D08-C97C082F1501}" presName="Triangle" presStyleLbl="alignNode1" presStyleIdx="7" presStyleCnt="9"/>
      <dgm:spPr/>
    </dgm:pt>
    <dgm:pt modelId="{65A518C4-76AF-4A89-AECE-BC4E976D4AA3}" type="pres">
      <dgm:prSet presAssocID="{37D826BB-0C14-4049-AA50-2D5249812F7E}" presName="sibTrans" presStyleCnt="0"/>
      <dgm:spPr/>
    </dgm:pt>
    <dgm:pt modelId="{F7C6EBDD-5549-4D75-9CD5-E24DC86D0FF6}" type="pres">
      <dgm:prSet presAssocID="{37D826BB-0C14-4049-AA50-2D5249812F7E}" presName="space" presStyleCnt="0"/>
      <dgm:spPr/>
    </dgm:pt>
    <dgm:pt modelId="{885F780D-6DBF-45E0-86D6-30981709F8FD}" type="pres">
      <dgm:prSet presAssocID="{200A69AD-2AA5-4719-977F-90CC98B7611F}" presName="composite" presStyleCnt="0"/>
      <dgm:spPr/>
    </dgm:pt>
    <dgm:pt modelId="{BB0EADDF-3F96-4D21-AAD8-E423296C9B75}" type="pres">
      <dgm:prSet presAssocID="{200A69AD-2AA5-4719-977F-90CC98B7611F}" presName="LShape" presStyleLbl="alignNode1" presStyleIdx="8" presStyleCnt="9"/>
      <dgm:spPr/>
    </dgm:pt>
    <dgm:pt modelId="{BB3F414C-9357-4C9E-B4B5-49D4E4A65C4E}" type="pres">
      <dgm:prSet presAssocID="{200A69AD-2AA5-4719-977F-90CC98B7611F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9B0955-230A-4A1A-BD06-73B2073ADA25}" type="presOf" srcId="{5C495529-6AA0-40CE-8D08-C97C082F1501}" destId="{132D5A54-C380-4EE3-BFFA-9B8F07DDABAA}" srcOrd="0" destOrd="0" presId="urn:microsoft.com/office/officeart/2009/3/layout/StepUpProcess"/>
    <dgm:cxn modelId="{729B8FEF-F933-4F29-AD8F-AC6BD8DC15C4}" srcId="{5930496E-0371-43CC-9B2B-280FE10AEB19}" destId="{C351F99B-93FA-4C6F-8641-22211777534B}" srcOrd="2" destOrd="0" parTransId="{9FD68525-1E48-429A-9577-D93FD8B07555}" sibTransId="{FD0F0A29-DEEC-48A1-951E-2AEB05B0D95E}"/>
    <dgm:cxn modelId="{765CC16D-B6C8-4B88-80C8-D846CA826B14}" srcId="{5930496E-0371-43CC-9B2B-280FE10AEB19}" destId="{200A69AD-2AA5-4719-977F-90CC98B7611F}" srcOrd="4" destOrd="0" parTransId="{AB1016CB-FE71-4AFB-84CE-10BF70F30D6C}" sibTransId="{839A1844-6597-404E-AC33-2156C0D2E3C3}"/>
    <dgm:cxn modelId="{9F77691A-6277-4195-B1EA-BE33B98DCD78}" type="presOf" srcId="{200A69AD-2AA5-4719-977F-90CC98B7611F}" destId="{BB3F414C-9357-4C9E-B4B5-49D4E4A65C4E}" srcOrd="0" destOrd="0" presId="urn:microsoft.com/office/officeart/2009/3/layout/StepUpProcess"/>
    <dgm:cxn modelId="{A62AA3A5-1F3A-4412-9E90-CC313DED2276}" srcId="{5930496E-0371-43CC-9B2B-280FE10AEB19}" destId="{A5D06B52-DFB5-49AE-B4D1-00067B3EC70B}" srcOrd="0" destOrd="0" parTransId="{4F8923A1-0F03-4504-BEF0-4CB8036F3C1D}" sibTransId="{4B392720-185A-4454-A166-18CB0508F945}"/>
    <dgm:cxn modelId="{EE46B81A-B14C-49B9-B354-268F0C99E37D}" srcId="{200A69AD-2AA5-4719-977F-90CC98B7611F}" destId="{2DCD0725-17EA-49E0-AFE3-DD2E1FC1AA1F}" srcOrd="0" destOrd="0" parTransId="{B8EF4D5F-E9AA-4465-BDDC-99F45F10A8BD}" sibTransId="{5FD3E51D-9D4C-45D7-8E93-B4024F4C9597}"/>
    <dgm:cxn modelId="{1104F59B-EDCC-43C6-A038-DB57D417D4CD}" type="presOf" srcId="{A5D06B52-DFB5-49AE-B4D1-00067B3EC70B}" destId="{39421C47-7635-40E7-88AC-16534DC56F6B}" srcOrd="0" destOrd="0" presId="urn:microsoft.com/office/officeart/2009/3/layout/StepUpProcess"/>
    <dgm:cxn modelId="{028F3559-34C4-4125-BF35-23E596345727}" srcId="{5930496E-0371-43CC-9B2B-280FE10AEB19}" destId="{5C495529-6AA0-40CE-8D08-C97C082F1501}" srcOrd="3" destOrd="0" parTransId="{E43636AD-5967-4CE2-B676-90A258944266}" sibTransId="{37D826BB-0C14-4049-AA50-2D5249812F7E}"/>
    <dgm:cxn modelId="{3A8C6C14-B54E-4046-98B0-90668DA6D474}" srcId="{5930496E-0371-43CC-9B2B-280FE10AEB19}" destId="{196BA54A-319A-4456-A0A7-010A56AB8F7B}" srcOrd="1" destOrd="0" parTransId="{B5CBD373-D9C8-40DB-A37C-3CFB781CEFA9}" sibTransId="{B8CF59A5-EE7A-43F2-8CC2-60526CAC132D}"/>
    <dgm:cxn modelId="{5DADE5C5-4B25-4C59-A755-D3EC56C7EE98}" type="presOf" srcId="{C351F99B-93FA-4C6F-8641-22211777534B}" destId="{E0277E65-31D0-42DB-892F-6CC514391DB9}" srcOrd="0" destOrd="0" presId="urn:microsoft.com/office/officeart/2009/3/layout/StepUpProcess"/>
    <dgm:cxn modelId="{59FBBC1E-9B46-41BF-B339-3D97DE0BF0DC}" type="presOf" srcId="{2DCD0725-17EA-49E0-AFE3-DD2E1FC1AA1F}" destId="{BB3F414C-9357-4C9E-B4B5-49D4E4A65C4E}" srcOrd="0" destOrd="1" presId="urn:microsoft.com/office/officeart/2009/3/layout/StepUpProcess"/>
    <dgm:cxn modelId="{F834224B-DF91-4739-B57E-7F31473CF8AA}" type="presOf" srcId="{196BA54A-319A-4456-A0A7-010A56AB8F7B}" destId="{0C14E54A-AE77-4B89-A687-A46C3FA8F21C}" srcOrd="0" destOrd="0" presId="urn:microsoft.com/office/officeart/2009/3/layout/StepUpProcess"/>
    <dgm:cxn modelId="{C4B9AF39-82F1-4058-A3A5-D567A3A8D51E}" type="presOf" srcId="{5930496E-0371-43CC-9B2B-280FE10AEB19}" destId="{EAF13350-7100-4383-B452-C0340144A033}" srcOrd="0" destOrd="0" presId="urn:microsoft.com/office/officeart/2009/3/layout/StepUpProcess"/>
    <dgm:cxn modelId="{86FC8349-5C94-4F31-AD7B-E54FABBE12A3}" type="presParOf" srcId="{EAF13350-7100-4383-B452-C0340144A033}" destId="{D742ABAD-B7CF-46EB-BB44-C88692B9AEBC}" srcOrd="0" destOrd="0" presId="urn:microsoft.com/office/officeart/2009/3/layout/StepUpProcess"/>
    <dgm:cxn modelId="{89B46886-B73C-46C7-92F9-F024733B994C}" type="presParOf" srcId="{D742ABAD-B7CF-46EB-BB44-C88692B9AEBC}" destId="{E3684EDE-214B-41B2-BB83-B17610A38439}" srcOrd="0" destOrd="0" presId="urn:microsoft.com/office/officeart/2009/3/layout/StepUpProcess"/>
    <dgm:cxn modelId="{DF1D8CFD-C70E-4AB1-BBBB-E5C50B2B00B4}" type="presParOf" srcId="{D742ABAD-B7CF-46EB-BB44-C88692B9AEBC}" destId="{39421C47-7635-40E7-88AC-16534DC56F6B}" srcOrd="1" destOrd="0" presId="urn:microsoft.com/office/officeart/2009/3/layout/StepUpProcess"/>
    <dgm:cxn modelId="{12EE7B5A-347C-4FD4-924E-9941CBF1DE8C}" type="presParOf" srcId="{D742ABAD-B7CF-46EB-BB44-C88692B9AEBC}" destId="{A8004D72-367F-44AB-AC5F-D20F47EE4D85}" srcOrd="2" destOrd="0" presId="urn:microsoft.com/office/officeart/2009/3/layout/StepUpProcess"/>
    <dgm:cxn modelId="{3BC85A89-3FDF-40BA-A596-E0EE62830033}" type="presParOf" srcId="{EAF13350-7100-4383-B452-C0340144A033}" destId="{96F56CAA-9C3A-4E67-A822-1A006D9D4175}" srcOrd="1" destOrd="0" presId="urn:microsoft.com/office/officeart/2009/3/layout/StepUpProcess"/>
    <dgm:cxn modelId="{F7EDDA09-1638-4831-A0BE-796CC8B6A8BC}" type="presParOf" srcId="{96F56CAA-9C3A-4E67-A822-1A006D9D4175}" destId="{3CEE9647-DD39-456D-9102-6DE1893578A7}" srcOrd="0" destOrd="0" presId="urn:microsoft.com/office/officeart/2009/3/layout/StepUpProcess"/>
    <dgm:cxn modelId="{D63EEC22-0B35-44FD-BE2D-E0178F0F1601}" type="presParOf" srcId="{EAF13350-7100-4383-B452-C0340144A033}" destId="{B456C97B-E7B7-46D3-9AA0-7A66417F407E}" srcOrd="2" destOrd="0" presId="urn:microsoft.com/office/officeart/2009/3/layout/StepUpProcess"/>
    <dgm:cxn modelId="{D7D60741-474E-472E-B062-0A6931664997}" type="presParOf" srcId="{B456C97B-E7B7-46D3-9AA0-7A66417F407E}" destId="{6BCEF6FD-A242-4E6F-8AD9-CEEFE888E949}" srcOrd="0" destOrd="0" presId="urn:microsoft.com/office/officeart/2009/3/layout/StepUpProcess"/>
    <dgm:cxn modelId="{1A5FC170-4798-4AF0-81D1-D48AAD884D1B}" type="presParOf" srcId="{B456C97B-E7B7-46D3-9AA0-7A66417F407E}" destId="{0C14E54A-AE77-4B89-A687-A46C3FA8F21C}" srcOrd="1" destOrd="0" presId="urn:microsoft.com/office/officeart/2009/3/layout/StepUpProcess"/>
    <dgm:cxn modelId="{FE84E3F2-89AC-4002-BF62-DADDB899CBE7}" type="presParOf" srcId="{B456C97B-E7B7-46D3-9AA0-7A66417F407E}" destId="{E2EEA877-800E-4836-8851-9A0CA6A16156}" srcOrd="2" destOrd="0" presId="urn:microsoft.com/office/officeart/2009/3/layout/StepUpProcess"/>
    <dgm:cxn modelId="{D1BDCA9D-3784-4B83-AD9A-76EEBC05F911}" type="presParOf" srcId="{EAF13350-7100-4383-B452-C0340144A033}" destId="{06F9EE98-0646-41AA-AA48-43D124DF0798}" srcOrd="3" destOrd="0" presId="urn:microsoft.com/office/officeart/2009/3/layout/StepUpProcess"/>
    <dgm:cxn modelId="{80E984EC-D689-4D84-BB98-A59218A362EB}" type="presParOf" srcId="{06F9EE98-0646-41AA-AA48-43D124DF0798}" destId="{789456D8-70BC-4A0B-80D2-EDAC6273178B}" srcOrd="0" destOrd="0" presId="urn:microsoft.com/office/officeart/2009/3/layout/StepUpProcess"/>
    <dgm:cxn modelId="{DBDC972B-7893-4654-B8F9-7E9E031EA835}" type="presParOf" srcId="{EAF13350-7100-4383-B452-C0340144A033}" destId="{A33E4FBB-E0D8-4CC9-AA62-02CD11E636A6}" srcOrd="4" destOrd="0" presId="urn:microsoft.com/office/officeart/2009/3/layout/StepUpProcess"/>
    <dgm:cxn modelId="{3C93AD1F-FE94-4B6C-81B3-B568C3A340AB}" type="presParOf" srcId="{A33E4FBB-E0D8-4CC9-AA62-02CD11E636A6}" destId="{C0E9A124-F285-460D-874B-5D56109940C2}" srcOrd="0" destOrd="0" presId="urn:microsoft.com/office/officeart/2009/3/layout/StepUpProcess"/>
    <dgm:cxn modelId="{1B6385EC-2E6A-4828-8E2A-E7A8AE04FABC}" type="presParOf" srcId="{A33E4FBB-E0D8-4CC9-AA62-02CD11E636A6}" destId="{E0277E65-31D0-42DB-892F-6CC514391DB9}" srcOrd="1" destOrd="0" presId="urn:microsoft.com/office/officeart/2009/3/layout/StepUpProcess"/>
    <dgm:cxn modelId="{CE74971B-6BF6-45CB-ACCC-658B7DCE6F2A}" type="presParOf" srcId="{A33E4FBB-E0D8-4CC9-AA62-02CD11E636A6}" destId="{3D018023-B095-411C-9BD0-F841F73B4FBA}" srcOrd="2" destOrd="0" presId="urn:microsoft.com/office/officeart/2009/3/layout/StepUpProcess"/>
    <dgm:cxn modelId="{3590BB61-D571-49AA-B469-0FEAD7AE05E5}" type="presParOf" srcId="{EAF13350-7100-4383-B452-C0340144A033}" destId="{D224EEEC-A394-4004-A159-89A0A490565A}" srcOrd="5" destOrd="0" presId="urn:microsoft.com/office/officeart/2009/3/layout/StepUpProcess"/>
    <dgm:cxn modelId="{F4264716-FD51-4BBD-8216-850781655D4C}" type="presParOf" srcId="{D224EEEC-A394-4004-A159-89A0A490565A}" destId="{2C4A9286-9F52-4CF7-8DE5-EA6F33EEFD4B}" srcOrd="0" destOrd="0" presId="urn:microsoft.com/office/officeart/2009/3/layout/StepUpProcess"/>
    <dgm:cxn modelId="{E6620BB4-45D3-470D-8FE2-DA1CB4C2F386}" type="presParOf" srcId="{EAF13350-7100-4383-B452-C0340144A033}" destId="{F1AA84AD-269F-44AE-9903-6E4ACB4F49E4}" srcOrd="6" destOrd="0" presId="urn:microsoft.com/office/officeart/2009/3/layout/StepUpProcess"/>
    <dgm:cxn modelId="{013CC6BF-9E4D-4C1F-BD87-A274ED65AE28}" type="presParOf" srcId="{F1AA84AD-269F-44AE-9903-6E4ACB4F49E4}" destId="{CBD72D13-3D6E-46F4-8015-EB2F6FF2AA55}" srcOrd="0" destOrd="0" presId="urn:microsoft.com/office/officeart/2009/3/layout/StepUpProcess"/>
    <dgm:cxn modelId="{7D04F5FA-1817-4073-9433-87AE583E1F2D}" type="presParOf" srcId="{F1AA84AD-269F-44AE-9903-6E4ACB4F49E4}" destId="{132D5A54-C380-4EE3-BFFA-9B8F07DDABAA}" srcOrd="1" destOrd="0" presId="urn:microsoft.com/office/officeart/2009/3/layout/StepUpProcess"/>
    <dgm:cxn modelId="{5FD1050C-EDCB-409F-B649-FD5930562801}" type="presParOf" srcId="{F1AA84AD-269F-44AE-9903-6E4ACB4F49E4}" destId="{F2E62BC8-E7CB-4B9A-9864-8C43B4EA7F11}" srcOrd="2" destOrd="0" presId="urn:microsoft.com/office/officeart/2009/3/layout/StepUpProcess"/>
    <dgm:cxn modelId="{58F52A06-9757-4F68-B9F4-19F93F1422DA}" type="presParOf" srcId="{EAF13350-7100-4383-B452-C0340144A033}" destId="{65A518C4-76AF-4A89-AECE-BC4E976D4AA3}" srcOrd="7" destOrd="0" presId="urn:microsoft.com/office/officeart/2009/3/layout/StepUpProcess"/>
    <dgm:cxn modelId="{626B82D3-A48D-4E23-BB27-E45B27E4AB50}" type="presParOf" srcId="{65A518C4-76AF-4A89-AECE-BC4E976D4AA3}" destId="{F7C6EBDD-5549-4D75-9CD5-E24DC86D0FF6}" srcOrd="0" destOrd="0" presId="urn:microsoft.com/office/officeart/2009/3/layout/StepUpProcess"/>
    <dgm:cxn modelId="{957B957C-4EDD-457A-9CBD-BF75A06E7F63}" type="presParOf" srcId="{EAF13350-7100-4383-B452-C0340144A033}" destId="{885F780D-6DBF-45E0-86D6-30981709F8FD}" srcOrd="8" destOrd="0" presId="urn:microsoft.com/office/officeart/2009/3/layout/StepUpProcess"/>
    <dgm:cxn modelId="{61E601B6-4189-4BB1-8940-1B2FA72AE5C4}" type="presParOf" srcId="{885F780D-6DBF-45E0-86D6-30981709F8FD}" destId="{BB0EADDF-3F96-4D21-AAD8-E423296C9B75}" srcOrd="0" destOrd="0" presId="urn:microsoft.com/office/officeart/2009/3/layout/StepUpProcess"/>
    <dgm:cxn modelId="{2D885096-6F3B-4F49-A361-2545BD6642DF}" type="presParOf" srcId="{885F780D-6DBF-45E0-86D6-30981709F8FD}" destId="{BB3F414C-9357-4C9E-B4B5-49D4E4A65C4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84EDE-214B-41B2-BB83-B17610A38439}">
      <dsp:nvSpPr>
        <dsp:cNvPr id="0" name=""/>
        <dsp:cNvSpPr/>
      </dsp:nvSpPr>
      <dsp:spPr>
        <a:xfrm rot="5400000">
          <a:off x="319148" y="2366508"/>
          <a:ext cx="944330" cy="157134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21C47-7635-40E7-88AC-16534DC56F6B}">
      <dsp:nvSpPr>
        <dsp:cNvPr id="0" name=""/>
        <dsp:cNvSpPr/>
      </dsp:nvSpPr>
      <dsp:spPr>
        <a:xfrm>
          <a:off x="161516" y="2836001"/>
          <a:ext cx="1418618" cy="124350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Identify the question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Goal of the analysis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Define the scope of the project</a:t>
          </a:r>
          <a:endParaRPr lang="en-US" sz="1100" b="1" kern="1200" dirty="0">
            <a:solidFill>
              <a:schemeClr val="tx1"/>
            </a:solidFill>
          </a:endParaRPr>
        </a:p>
      </dsp:txBody>
      <dsp:txXfrm>
        <a:off x="161516" y="2836001"/>
        <a:ext cx="1418618" cy="1243502"/>
      </dsp:txXfrm>
    </dsp:sp>
    <dsp:sp modelId="{A8004D72-367F-44AB-AC5F-D20F47EE4D85}">
      <dsp:nvSpPr>
        <dsp:cNvPr id="0" name=""/>
        <dsp:cNvSpPr/>
      </dsp:nvSpPr>
      <dsp:spPr>
        <a:xfrm>
          <a:off x="1312470" y="2250824"/>
          <a:ext cx="267663" cy="2676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EF6FD-A242-4E6F-8AD9-CEEFE888E949}">
      <dsp:nvSpPr>
        <dsp:cNvPr id="0" name=""/>
        <dsp:cNvSpPr/>
      </dsp:nvSpPr>
      <dsp:spPr>
        <a:xfrm rot="5400000">
          <a:off x="2055814" y="1936768"/>
          <a:ext cx="944330" cy="157134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4E54A-AE77-4B89-A687-A46C3FA8F21C}">
      <dsp:nvSpPr>
        <dsp:cNvPr id="0" name=""/>
        <dsp:cNvSpPr/>
      </dsp:nvSpPr>
      <dsp:spPr>
        <a:xfrm>
          <a:off x="1898182" y="2406261"/>
          <a:ext cx="1418618" cy="124350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 Prepare the data</a:t>
          </a:r>
          <a:endParaRPr lang="en-US" sz="1100" b="1" kern="1200" dirty="0" smtClean="0">
            <a:solidFill>
              <a:schemeClr val="tx1"/>
            </a:solidFill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  </a:t>
          </a:r>
          <a:r>
            <a:rPr lang="en-US" sz="1000" kern="1200" dirty="0" smtClean="0">
              <a:solidFill>
                <a:schemeClr val="tx1"/>
              </a:solidFill>
            </a:rPr>
            <a:t>Clean the data    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  Transform the data</a:t>
          </a:r>
          <a:endParaRPr lang="en-US" sz="1100" b="1" kern="1200" dirty="0">
            <a:solidFill>
              <a:schemeClr val="tx1"/>
            </a:solidFill>
          </a:endParaRPr>
        </a:p>
      </dsp:txBody>
      <dsp:txXfrm>
        <a:off x="1898182" y="2406261"/>
        <a:ext cx="1418618" cy="1243502"/>
      </dsp:txXfrm>
    </dsp:sp>
    <dsp:sp modelId="{E2EEA877-800E-4836-8851-9A0CA6A16156}">
      <dsp:nvSpPr>
        <dsp:cNvPr id="0" name=""/>
        <dsp:cNvSpPr/>
      </dsp:nvSpPr>
      <dsp:spPr>
        <a:xfrm>
          <a:off x="3049136" y="1821084"/>
          <a:ext cx="267663" cy="2676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9A124-F285-460D-874B-5D56109940C2}">
      <dsp:nvSpPr>
        <dsp:cNvPr id="0" name=""/>
        <dsp:cNvSpPr/>
      </dsp:nvSpPr>
      <dsp:spPr>
        <a:xfrm rot="5400000">
          <a:off x="3792480" y="1507028"/>
          <a:ext cx="944330" cy="157134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77E65-31D0-42DB-892F-6CC514391DB9}">
      <dsp:nvSpPr>
        <dsp:cNvPr id="0" name=""/>
        <dsp:cNvSpPr/>
      </dsp:nvSpPr>
      <dsp:spPr>
        <a:xfrm>
          <a:off x="3634848" y="1976522"/>
          <a:ext cx="1418618" cy="124350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Explore the data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Describe the data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>
              <a:solidFill>
                <a:schemeClr val="tx1"/>
              </a:solidFill>
            </a:rPr>
            <a:t>Visualise</a:t>
          </a:r>
          <a:r>
            <a:rPr lang="en-US" sz="1000" kern="1200" dirty="0" smtClean="0">
              <a:solidFill>
                <a:schemeClr val="tx1"/>
              </a:solidFill>
            </a:rPr>
            <a:t> the data</a:t>
          </a:r>
          <a:endParaRPr lang="en-US" sz="1000" b="1" kern="1200" dirty="0">
            <a:solidFill>
              <a:schemeClr val="tx1"/>
            </a:solidFill>
          </a:endParaRPr>
        </a:p>
      </dsp:txBody>
      <dsp:txXfrm>
        <a:off x="3634848" y="1976522"/>
        <a:ext cx="1418618" cy="1243502"/>
      </dsp:txXfrm>
    </dsp:sp>
    <dsp:sp modelId="{3D018023-B095-411C-9BD0-F841F73B4FBA}">
      <dsp:nvSpPr>
        <dsp:cNvPr id="0" name=""/>
        <dsp:cNvSpPr/>
      </dsp:nvSpPr>
      <dsp:spPr>
        <a:xfrm>
          <a:off x="4785802" y="1391344"/>
          <a:ext cx="267663" cy="2676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72D13-3D6E-46F4-8015-EB2F6FF2AA55}">
      <dsp:nvSpPr>
        <dsp:cNvPr id="0" name=""/>
        <dsp:cNvSpPr/>
      </dsp:nvSpPr>
      <dsp:spPr>
        <a:xfrm rot="5400000">
          <a:off x="5529146" y="1077288"/>
          <a:ext cx="944330" cy="157134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D5A54-C380-4EE3-BFFA-9B8F07DDABAA}">
      <dsp:nvSpPr>
        <dsp:cNvPr id="0" name=""/>
        <dsp:cNvSpPr/>
      </dsp:nvSpPr>
      <dsp:spPr>
        <a:xfrm>
          <a:off x="5371514" y="1546782"/>
          <a:ext cx="1418618" cy="124350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Model the data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Fit models to the data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>
              <a:solidFill>
                <a:schemeClr val="tx1"/>
              </a:solidFill>
            </a:rPr>
            <a:t>Generate predictions</a:t>
          </a:r>
        </a:p>
      </dsp:txBody>
      <dsp:txXfrm>
        <a:off x="5371514" y="1546782"/>
        <a:ext cx="1418618" cy="1243502"/>
      </dsp:txXfrm>
    </dsp:sp>
    <dsp:sp modelId="{F2E62BC8-E7CB-4B9A-9864-8C43B4EA7F11}">
      <dsp:nvSpPr>
        <dsp:cNvPr id="0" name=""/>
        <dsp:cNvSpPr/>
      </dsp:nvSpPr>
      <dsp:spPr>
        <a:xfrm>
          <a:off x="6522468" y="961604"/>
          <a:ext cx="267663" cy="2676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EADDF-3F96-4D21-AAD8-E423296C9B75}">
      <dsp:nvSpPr>
        <dsp:cNvPr id="0" name=""/>
        <dsp:cNvSpPr/>
      </dsp:nvSpPr>
      <dsp:spPr>
        <a:xfrm rot="5400000">
          <a:off x="7265812" y="647549"/>
          <a:ext cx="944330" cy="157134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F414C-9357-4C9E-B4B5-49D4E4A65C4E}">
      <dsp:nvSpPr>
        <dsp:cNvPr id="0" name=""/>
        <dsp:cNvSpPr/>
      </dsp:nvSpPr>
      <dsp:spPr>
        <a:xfrm>
          <a:off x="7108180" y="1117042"/>
          <a:ext cx="1418618" cy="124350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Present the findings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Generate easy to understand insights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Propose responses to your initial questions</a:t>
          </a:r>
          <a:endParaRPr lang="en-US" sz="2000" b="1" kern="1200" dirty="0" smtClean="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b="1" kern="1200" dirty="0">
            <a:solidFill>
              <a:schemeClr val="tx1"/>
            </a:solidFill>
          </a:endParaRPr>
        </a:p>
      </dsp:txBody>
      <dsp:txXfrm>
        <a:off x="7108180" y="1117042"/>
        <a:ext cx="1418618" cy="1243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BAF10-FBE9-4073-B7A5-2B9512302906}" type="datetimeFigureOut">
              <a:rPr lang="en-US" smtClean="0"/>
              <a:pPr/>
              <a:t>9/16/2019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E3227-93A4-45F8-B687-3ECF1874E6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51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94199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/>
            </a:lvl1pPr>
          </a:lstStyle>
          <a:p>
            <a:fld id="{97CB9844-06C3-4822-82EB-10BA51B0C3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55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buFont typeface="Arial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matplotlib.org/3.1.1/gallery/lines_bars_and_markers/scatter_custom_symbol.html#sphx-glr-gallery-lines-bars-and-markers-scatter-custom-symbol-py" TargetMode="External"/><Relationship Id="rId3" Type="http://schemas.openxmlformats.org/officeDocument/2006/relationships/hyperlink" Target="https://matplotlib.org/3.1.1/gallery/lines_bars_and_markers/categorical_variables.html#sphx-glr-gallery-lines-bars-and-markers-categorical-variables-py" TargetMode="External"/><Relationship Id="rId7" Type="http://schemas.openxmlformats.org/officeDocument/2006/relationships/hyperlink" Target="https://matplotlib.org/3.1.1/gallery/statistics/histogram_features.html#sphx-glr-gallery-statistics-histogram-features-py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plotlib.org/3.1.1/gallery/pyplots/boxplot_demo_pyplot.html#sphx-glr-gallery-pyplots-boxplot-demo-pyplot-py" TargetMode="External"/><Relationship Id="rId5" Type="http://schemas.openxmlformats.org/officeDocument/2006/relationships/hyperlink" Target="https://matplotlib.org/3.1.1/gallery/lines_bars_and_markers/barchart.html#sphx-glr-gallery-lines-bars-and-markers-barchart-py" TargetMode="External"/><Relationship Id="rId4" Type="http://schemas.openxmlformats.org/officeDocument/2006/relationships/hyperlink" Target="https://matplotlib.org/3.1.1/gallery/pie_and_polar_charts/pie_features.html#sphx-glr-gallery-pie-and-polar-charts-pie-features-py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lcourse.ai/articles/topic3-dt-knn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ash.edu/rlo/graduate-research-writing/write-the-thesis/writing-the-thesis-chapters/reporting-and-discussing-your-finding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mamcjms.in/article.asp?issn=2394-7438;year=2017;volume=3;issue=1;spage=6;epage=15;aulast=Labani;type=3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ernels/scriptcontent/15743845/download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ub.io/sports-data/english-premier-leagu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0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GB" baseline="0" dirty="0" smtClean="0"/>
              <a:t>Numerical: the values of the variables are numbers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Categorical: the values are selected from a small set of labels {male, female} or {single, married, divorced}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Continuous: variable that can take any real number like height (1.715)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Discrete: values can be represented as a count (number of subscribers like 49)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Ordinal:  its categories can be meaningfully ordered. Ex: agreement scale (from totally disagree = 0 to totally agree = 5)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Nominal: order it is irrelevant. Ex: gender (male = 0 and female = 1)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44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2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For nominal variables, use calculate frequencies, proportion/percentage.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1 categorical variable (bar chart): </a:t>
            </a:r>
            <a:r>
              <a:rPr lang="en-GB" dirty="0" smtClean="0">
                <a:hlinkClick r:id="rId3"/>
              </a:rPr>
              <a:t>https://matplotlib.org/3.1.1/gallery/lines_bars_and_markers/categorical_variables.html#sphx-glr-gallery-lines-bars-and-markers-categorical-variables-py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1</a:t>
            </a:r>
            <a:r>
              <a:rPr lang="en-GB" baseline="0" dirty="0" smtClean="0"/>
              <a:t> categorical variable (pie chart): </a:t>
            </a:r>
            <a:r>
              <a:rPr lang="en-GB" dirty="0" smtClean="0">
                <a:hlinkClick r:id="rId4"/>
              </a:rPr>
              <a:t>https://matplotlib.org/3.1.1/gallery/pie_and_polar_charts/pie_features.html#sphx-glr-gallery-pie-and-polar-charts-pie-features-py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2</a:t>
            </a:r>
            <a:r>
              <a:rPr lang="en-GB" baseline="0" dirty="0" smtClean="0"/>
              <a:t> categorical variables (bar plot): </a:t>
            </a:r>
            <a:r>
              <a:rPr lang="en-GB" dirty="0" smtClean="0">
                <a:hlinkClick r:id="rId5"/>
              </a:rPr>
              <a:t>https://matplotlib.org/3.1.1/gallery/lines_bars_and_markers/barchart.html#sphx-glr-gallery-lines-bars-and-markers-barchart-py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1</a:t>
            </a:r>
            <a:r>
              <a:rPr lang="en-GB" baseline="0" dirty="0" smtClean="0"/>
              <a:t> continuous variable (boxplot): </a:t>
            </a:r>
            <a:r>
              <a:rPr lang="en-GB" dirty="0" smtClean="0">
                <a:hlinkClick r:id="rId6"/>
              </a:rPr>
              <a:t>https://matplotlib.org/3.1.1/gallery/pyplots/boxplot_demo_pyplot.html#sphx-glr-gallery-pyplots-boxplot-demo-pyplot-py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1</a:t>
            </a:r>
            <a:r>
              <a:rPr lang="en-GB" baseline="0" dirty="0" smtClean="0"/>
              <a:t> continuous variable (histogram): </a:t>
            </a:r>
            <a:r>
              <a:rPr lang="en-GB" dirty="0" smtClean="0">
                <a:hlinkClick r:id="rId7"/>
              </a:rPr>
              <a:t>https://matplotlib.org/3.1.1/gallery/statistics/histogram_features.html#sphx-glr-gallery-statistics-histogram-features-py</a:t>
            </a:r>
            <a:endParaRPr lang="en-GB" dirty="0" smtClean="0"/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2800" dirty="0" smtClean="0"/>
              <a:t>2 continuous variables (scatter plot): </a:t>
            </a:r>
            <a:r>
              <a:rPr lang="en-GB" sz="2800" dirty="0" smtClean="0">
                <a:hlinkClick r:id="rId8"/>
              </a:rPr>
              <a:t>https://matplotlib.org/3.1.1/gallery/lines_bars_and_markers/scatter_custom_symbol.html#sphx-glr-gallery-lines-bars-and-markers-scatter-custom-symbol-py</a:t>
            </a:r>
            <a:endParaRPr lang="en-GB" sz="2800" dirty="0" smtClean="0"/>
          </a:p>
          <a:p>
            <a:pPr marL="171450" indent="-171450">
              <a:buFontTx/>
              <a:buChar char="-"/>
            </a:pPr>
            <a:endParaRPr lang="en-GB" dirty="0" smtClean="0"/>
          </a:p>
          <a:p>
            <a:pPr marL="171450" indent="-171450">
              <a:buFontTx/>
              <a:buChar char="-"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7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funniest part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 smtClean="0"/>
              <a:t>For example, a model that can generate the likelihood of an outcome (collision or not) given the values of some explanatory variables.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 smtClean="0"/>
              <a:t>Example</a:t>
            </a:r>
            <a:r>
              <a:rPr lang="en-GB" sz="1200" baseline="0" dirty="0" smtClean="0"/>
              <a:t> -</a:t>
            </a:r>
            <a:r>
              <a:rPr lang="en-GB" sz="1200" dirty="0" smtClean="0"/>
              <a:t> decision trees: </a:t>
            </a:r>
            <a:r>
              <a:rPr lang="en-GB" dirty="0" smtClean="0">
                <a:hlinkClick r:id="rId3"/>
              </a:rPr>
              <a:t>https://mlcourse.ai/articles/topic3-dt-knn/</a:t>
            </a:r>
            <a:r>
              <a:rPr lang="en-GB" dirty="0" smtClean="0"/>
              <a:t> (In 14)</a:t>
            </a:r>
            <a:endParaRPr lang="en-GB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18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>
                <a:hlinkClick r:id="rId3"/>
              </a:rPr>
              <a:t>https://www.monash.edu/rlo/graduate-research-writing/write-the-thesis/writing-the-thesis-chapters/reporting-and-discussing-your-findings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>
                <a:hlinkClick r:id="rId4"/>
              </a:rPr>
              <a:t>http://www.mamcjms.in/article.asp?issn=2394-7438;year=2017;volume=3;issue=1;spage=6;epage=15;aulast=Labani;type=3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0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>
                <a:hlinkClick r:id="rId3"/>
              </a:rPr>
              <a:t>https://www.kaggle.com/kernels/scriptcontent/15743845/download</a:t>
            </a:r>
            <a:endParaRPr lang="en-GB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62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85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3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57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err="1"/>
              <a:t>Algo</a:t>
            </a:r>
            <a:r>
              <a:rPr lang="en-GB" baseline="0" dirty="0"/>
              <a:t> learns from data. Specifically, it will learn (estimate) the parameters of a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45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dirty="0">
              <a:latin typeface="Perpet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220-D173-4CD6-82F5-FDB8B5ACCEF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9440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Performance measure could be a cost function to be minimised </a:t>
            </a:r>
            <a:endParaRPr lang="en-GB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Think about how you would solve this problem using a rule-based approach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1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30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Cost function = </a:t>
            </a:r>
            <a:r>
              <a:rPr lang="en-GB" baseline="0" dirty="0" err="1"/>
              <a:t>Avg</a:t>
            </a:r>
            <a:r>
              <a:rPr lang="en-GB" baseline="0" dirty="0"/>
              <a:t> squared distance between each point and the centre of the cluster it was assigned to.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85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200" dirty="0"/>
              <a:t>1) Examples cited at the start of</a:t>
            </a:r>
            <a:r>
              <a:rPr lang="en-GB" sz="1200" baseline="0" dirty="0"/>
              <a:t> the </a:t>
            </a:r>
            <a:r>
              <a:rPr lang="en-GB" sz="1200" baseline="0" dirty="0" smtClean="0"/>
              <a:t>lecture </a:t>
            </a:r>
            <a:r>
              <a:rPr lang="en-GB" sz="1200" baseline="0" dirty="0"/>
              <a:t>+ applications in medical sciences, education (intelligent tutoring), robotics, online ad display.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200" baseline="0" dirty="0"/>
              <a:t>2) Examples: Support vector machines, Deep learning, Reinforcement learning algorithms. </a:t>
            </a:r>
            <a:endParaRPr lang="en-GB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200" dirty="0"/>
              <a:t>3) ML </a:t>
            </a:r>
            <a:r>
              <a:rPr lang="en-GB" sz="1200" dirty="0" err="1"/>
              <a:t>algos</a:t>
            </a:r>
            <a:r>
              <a:rPr lang="en-GB" sz="1200" dirty="0"/>
              <a:t> like deep learning are very demanding.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59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62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19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Draw a table with input/output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72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- Email = input and Label = 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-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6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Example of a regression problem 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58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65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dirty="0">
              <a:latin typeface="Perpet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220-D173-4CD6-82F5-FDB8B5ACCEF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5366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aseline="0" dirty="0" smtClean="0"/>
              <a:t>Example of a clustering problem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7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Example of a dimensionality reduction </a:t>
            </a:r>
            <a:r>
              <a:rPr lang="en-GB" baseline="0" dirty="0" smtClean="0"/>
              <a:t>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PCA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77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47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GB" baseline="0" dirty="0" smtClean="0"/>
              <a:t>Rules </a:t>
            </a:r>
            <a:r>
              <a:rPr lang="en-GB" baseline="0" dirty="0"/>
              <a:t>of </a:t>
            </a:r>
            <a:r>
              <a:rPr lang="en-GB" baseline="0" dirty="0" smtClean="0"/>
              <a:t>tic-tac-toe: win if you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 three of your marks in a horizontal, vertical, or diagonal row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At the </a:t>
            </a:r>
            <a:r>
              <a:rPr lang="en-GB" baseline="0" dirty="0"/>
              <a:t>start, the algorithm will not know neither the rules of how to win, nor what is the best policy of behaviour to use.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49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Compare RL and 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07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No timing or order of inputs taken into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5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56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84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ML and Stats share a lot of notions and methods, but what makes ML different from stats?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514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200" dirty="0" smtClean="0">
                <a:latin typeface="Perpetua" pitchFamily="18" charset="0"/>
              </a:rPr>
              <a:t>Notation will be introduced</a:t>
            </a:r>
            <a:r>
              <a:rPr lang="en-GB" sz="1200" baseline="0" dirty="0" smtClean="0">
                <a:latin typeface="Perpetua" pitchFamily="18" charset="0"/>
              </a:rPr>
              <a:t> in Section I</a:t>
            </a:r>
            <a:endParaRPr lang="en-GB" sz="1200" dirty="0">
              <a:latin typeface="Perpet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220-D173-4CD6-82F5-FDB8B5ACCEF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9511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Compare RL and 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309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dirty="0">
              <a:latin typeface="Perpet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220-D173-4CD6-82F5-FDB8B5ACCEF9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1755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01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5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0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45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8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>
                <a:hlinkClick r:id="rId3"/>
              </a:rPr>
              <a:t>https://datahub.io/sports-data/english-premier-league</a:t>
            </a:r>
            <a:endParaRPr lang="en-GB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75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28600"/>
            <a:ext cx="5486400" cy="4114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1000" baseline="0" dirty="0" smtClean="0"/>
              <a:t>- Illustrate the definition on the previous example</a:t>
            </a:r>
            <a:endParaRPr lang="en-GB" sz="1000" baseline="0" dirty="0"/>
          </a:p>
          <a:p>
            <a:pPr marL="0" indent="0">
              <a:buFontTx/>
              <a:buNone/>
            </a:pPr>
            <a:r>
              <a:rPr lang="en-GB" baseline="0" dirty="0" smtClean="0"/>
              <a:t>- Show how to load a data set in Python (fifa19)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8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2857500"/>
            <a:ext cx="4114800" cy="1143000"/>
          </a:xfrm>
        </p:spPr>
        <p:txBody>
          <a:bodyPr anchor="ctr" anchorCtr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44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00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97440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A0E8-5F91-4A01-ACD0-27A7FB73DC35}" type="datetimeFigureOut">
              <a:rPr lang="en-GB" smtClean="0"/>
              <a:pPr/>
              <a:t>16/09/2019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FCEF-EEF3-41DF-BFD5-425E8AD8C3E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A44B-992B-49B0-80F7-010B66244FFA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5307C-9AC7-448E-9FCE-3A20542C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plan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2857500"/>
            <a:ext cx="4114800" cy="1143000"/>
          </a:xfrm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0" y="0"/>
            <a:ext cx="4572000" cy="6858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987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229600" cy="4953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973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229600" cy="4953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5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4952" cy="6858000"/>
          </a:xfrm>
          <a:ln>
            <a:noFill/>
          </a:ln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049524" y="0"/>
            <a:ext cx="3044952" cy="6858000"/>
          </a:xfrm>
          <a:ln>
            <a:noFill/>
          </a:ln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9048" y="0"/>
            <a:ext cx="3044952" cy="6858000"/>
          </a:xfrm>
          <a:ln>
            <a:noFill/>
          </a:ln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21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  <p:bldP spid="2" grpI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Sketch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4555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planation Sketch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559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tail Sketch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558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 I Sketch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542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0075A-EE9E-4C2F-9506-F5D41E584CFE}" type="datetimeFigureOut">
              <a:rPr lang="en-US" smtClean="0"/>
              <a:pPr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91B4-B28B-4DBD-9DDD-67A6AEB159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3.1.1/gallery/index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innocentive.com/" TargetMode="External"/><Relationship Id="rId4" Type="http://schemas.openxmlformats.org/officeDocument/2006/relationships/hyperlink" Target="https://www.hackerrank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tat.berkeley.edu/~aldous/Research/Ugrad/Yuan_He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24276" y="4547273"/>
            <a:ext cx="197041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Adnane Ez-zizi</a:t>
            </a:r>
            <a:r>
              <a:rPr lang="en-GB" sz="2800" dirty="0"/>
              <a:t/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1026" name="Picture 2" descr="Image result for machine learning">
            <a:extLst>
              <a:ext uri="{FF2B5EF4-FFF2-40B4-BE49-F238E27FC236}">
                <a16:creationId xmlns:a16="http://schemas.microsoft.com/office/drawing/2014/main" id="{82461545-7A9E-423F-A5A8-128C31BED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56661"/>
            <a:ext cx="35242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3423249"/>
            <a:ext cx="8229600" cy="936104"/>
          </a:xfr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R="0" rtl="0"/>
            <a:r>
              <a:rPr lang="en-GB" sz="4400" dirty="0">
                <a:solidFill>
                  <a:schemeClr val="tx1"/>
                </a:solidFill>
                <a:latin typeface="Calibri"/>
              </a:rPr>
              <a:t>Machine learning course</a:t>
            </a:r>
            <a:r>
              <a:rPr lang="en-GB" baseline="0" dirty="0">
                <a:latin typeface="Calibri"/>
              </a:rPr>
              <a:t/>
            </a:r>
            <a:br>
              <a:rPr lang="en-GB" baseline="0" dirty="0">
                <a:latin typeface="Calibri"/>
              </a:rPr>
            </a:br>
            <a:r>
              <a:rPr lang="en-GB" dirty="0">
                <a:latin typeface="Calibri"/>
              </a:rPr>
              <a:t/>
            </a:r>
            <a:br>
              <a:rPr lang="en-GB" dirty="0">
                <a:latin typeface="Calibri"/>
              </a:rPr>
            </a:br>
            <a:endParaRPr lang="en-GB" baseline="0" dirty="0"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55777E-31DC-4061-9865-2C08D9FDC284}"/>
              </a:ext>
            </a:extLst>
          </p:cNvPr>
          <p:cNvSpPr txBox="1">
            <a:spLocks/>
          </p:cNvSpPr>
          <p:nvPr/>
        </p:nvSpPr>
        <p:spPr>
          <a:xfrm>
            <a:off x="465087" y="764704"/>
            <a:ext cx="8229600" cy="93610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800" b="1" dirty="0" smtClean="0">
                <a:solidFill>
                  <a:schemeClr val="tx1"/>
                </a:solidFill>
                <a:latin typeface="Calibri"/>
              </a:rPr>
              <a:t>Tutorial </a:t>
            </a:r>
            <a:r>
              <a:rPr lang="en-GB" sz="4800" b="1" dirty="0">
                <a:solidFill>
                  <a:schemeClr val="tx1"/>
                </a:solidFill>
                <a:latin typeface="Calibri"/>
              </a:rPr>
              <a:t>1: </a:t>
            </a:r>
            <a:r>
              <a:rPr lang="en-GB" sz="4800" b="1" dirty="0" smtClean="0">
                <a:solidFill>
                  <a:schemeClr val="tx1"/>
                </a:solidFill>
                <a:latin typeface="Calibri"/>
              </a:rPr>
              <a:t>Introduction</a:t>
            </a:r>
          </a:p>
          <a:p>
            <a:r>
              <a:rPr lang="en-GB" dirty="0" smtClean="0">
                <a:solidFill>
                  <a:schemeClr val="tx1"/>
                </a:solidFill>
                <a:latin typeface="Calibri"/>
              </a:rPr>
              <a:t>16/09/2019</a:t>
            </a:r>
            <a:r>
              <a:rPr lang="en-GB" dirty="0">
                <a:latin typeface="Calibri"/>
              </a:rPr>
              <a:t/>
            </a:r>
            <a:br>
              <a:rPr lang="en-GB" dirty="0">
                <a:latin typeface="Calibri"/>
              </a:rPr>
            </a:br>
            <a:r>
              <a:rPr lang="en-GB" dirty="0">
                <a:latin typeface="Calibri"/>
              </a:rPr>
              <a:t/>
            </a:r>
            <a:br>
              <a:rPr lang="en-GB" dirty="0">
                <a:latin typeface="Calibri"/>
              </a:rPr>
            </a:br>
            <a:endParaRPr lang="en-GB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33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pPr algn="l"/>
            <a:r>
              <a:rPr lang="en-GB" b="1" dirty="0" smtClean="0"/>
              <a:t>Step 2: Prepare the data</a:t>
            </a:r>
            <a:endParaRPr lang="en-GB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202968"/>
            <a:ext cx="262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 smtClean="0"/>
              <a:t>Types of variables: </a:t>
            </a:r>
            <a:endParaRPr lang="en-GB" sz="24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3694439" y="2060848"/>
            <a:ext cx="1389911" cy="5659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ln w="9525">
                  <a:solidFill>
                    <a:schemeClr val="tx1"/>
                  </a:solidFill>
                </a:ln>
              </a:rPr>
              <a:t>Variable Types</a:t>
            </a:r>
            <a:endParaRPr lang="en-GB" sz="1400" dirty="0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05359" y="3073537"/>
            <a:ext cx="1389911" cy="56598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ln w="9525">
                  <a:solidFill>
                    <a:schemeClr val="tx1"/>
                  </a:solidFill>
                </a:ln>
              </a:rPr>
              <a:t>Numerical</a:t>
            </a:r>
            <a:endParaRPr lang="en-GB" sz="1400" dirty="0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12289" y="3073537"/>
            <a:ext cx="1389911" cy="565981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ln w="9525">
                  <a:solidFill>
                    <a:schemeClr val="tx1"/>
                  </a:solidFill>
                </a:ln>
              </a:rPr>
              <a:t>Categorical </a:t>
            </a:r>
            <a:endParaRPr lang="en-GB" sz="1400" dirty="0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1634" y="4270345"/>
            <a:ext cx="1389911" cy="5659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ln w="9525">
                  <a:solidFill>
                    <a:schemeClr val="tx1"/>
                  </a:solidFill>
                </a:ln>
              </a:rPr>
              <a:t>Discrete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64284" y="4270345"/>
            <a:ext cx="1389911" cy="5659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ln w="9525">
                  <a:solidFill>
                    <a:schemeClr val="tx1"/>
                  </a:solidFill>
                </a:ln>
              </a:rPr>
              <a:t>Continuous</a:t>
            </a:r>
            <a:endParaRPr lang="en-GB" sz="1400" dirty="0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53364" y="4270345"/>
            <a:ext cx="1389911" cy="5659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ln w="9525">
                  <a:solidFill>
                    <a:schemeClr val="tx1"/>
                  </a:solidFill>
                </a:ln>
              </a:rPr>
              <a:t>Nominal</a:t>
            </a:r>
            <a:endParaRPr lang="en-GB" sz="1400" dirty="0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72455" y="4276862"/>
            <a:ext cx="1389911" cy="5659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ln w="9525">
                  <a:solidFill>
                    <a:schemeClr val="tx1"/>
                  </a:solidFill>
                </a:ln>
              </a:rPr>
              <a:t>Ordinal</a:t>
            </a:r>
            <a:endParaRPr lang="en-GB" sz="1400" dirty="0">
              <a:ln w="9525">
                <a:solidFill>
                  <a:schemeClr val="tx1"/>
                </a:solidFill>
              </a:ln>
            </a:endParaRPr>
          </a:p>
        </p:txBody>
      </p:sp>
      <p:cxnSp>
        <p:nvCxnSpPr>
          <p:cNvPr id="11" name="Straight Connector 10"/>
          <p:cNvCxnSpPr>
            <a:stCxn id="8" idx="1"/>
            <a:endCxn id="12" idx="0"/>
          </p:cNvCxnSpPr>
          <p:nvPr/>
        </p:nvCxnSpPr>
        <p:spPr>
          <a:xfrm flipH="1">
            <a:off x="2200315" y="2343839"/>
            <a:ext cx="1494124" cy="7296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13" idx="0"/>
          </p:cNvCxnSpPr>
          <p:nvPr/>
        </p:nvCxnSpPr>
        <p:spPr>
          <a:xfrm>
            <a:off x="5084351" y="2343839"/>
            <a:ext cx="1622894" cy="7296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2"/>
            <a:endCxn id="14" idx="0"/>
          </p:cNvCxnSpPr>
          <p:nvPr/>
        </p:nvCxnSpPr>
        <p:spPr>
          <a:xfrm flipH="1">
            <a:off x="1376590" y="3639518"/>
            <a:ext cx="823725" cy="6308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  <a:endCxn id="15" idx="0"/>
          </p:cNvCxnSpPr>
          <p:nvPr/>
        </p:nvCxnSpPr>
        <p:spPr>
          <a:xfrm>
            <a:off x="2200315" y="3639518"/>
            <a:ext cx="1158925" cy="6308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2"/>
            <a:endCxn id="16" idx="0"/>
          </p:cNvCxnSpPr>
          <p:nvPr/>
        </p:nvCxnSpPr>
        <p:spPr>
          <a:xfrm flipH="1">
            <a:off x="5548320" y="3639518"/>
            <a:ext cx="1158925" cy="6308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7" idx="0"/>
          </p:cNvCxnSpPr>
          <p:nvPr/>
        </p:nvCxnSpPr>
        <p:spPr>
          <a:xfrm>
            <a:off x="6707244" y="3633485"/>
            <a:ext cx="1060166" cy="6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12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pPr algn="l"/>
            <a:r>
              <a:rPr lang="en-GB" b="1" dirty="0" smtClean="0"/>
              <a:t>Step 2: Prepare the data</a:t>
            </a:r>
            <a:endParaRPr lang="en-GB" sz="4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9552" y="5971689"/>
            <a:ext cx="22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Example: </a:t>
            </a:r>
            <a:r>
              <a:rPr lang="en-GB" u="sng" dirty="0" err="1" smtClean="0">
                <a:solidFill>
                  <a:schemeClr val="accent1">
                    <a:lumMod val="50000"/>
                  </a:schemeClr>
                </a:solidFill>
              </a:rPr>
              <a:t>Spam.ipynb</a:t>
            </a:r>
            <a:endParaRPr lang="en-GB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457200" y="1412776"/>
            <a:ext cx="80752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Collect the data if not available and/or organise it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Assess the condition of the data: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GB" sz="2800" dirty="0" smtClean="0"/>
              <a:t>Are there missing values?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GB" sz="2800" dirty="0" smtClean="0"/>
              <a:t>Are there outliers?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GB" sz="2800" dirty="0" smtClean="0"/>
              <a:t>Are there incorrect values?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Clean the data (e.g. deal with missing values and outliers)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Transform the data in a way that will make the modelling step easier (e.g. remove skewness, change the format of some variables)</a:t>
            </a:r>
          </a:p>
        </p:txBody>
      </p:sp>
    </p:spTree>
    <p:extLst>
      <p:ext uri="{BB962C8B-B14F-4D97-AF65-F5344CB8AC3E}">
        <p14:creationId xmlns:p14="http://schemas.microsoft.com/office/powerpoint/2010/main" val="296375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pPr algn="l"/>
            <a:r>
              <a:rPr lang="en-GB" b="1" dirty="0" smtClean="0"/>
              <a:t>Step 3: Explore the data</a:t>
            </a:r>
            <a:endParaRPr lang="en-GB" sz="4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5881470"/>
            <a:ext cx="636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Examples of plots: 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matplotlib.org/3.1.1/gallery/index.html</a:t>
            </a:r>
            <a:endParaRPr lang="en-GB" dirty="0" smtClea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457200" y="1412776"/>
            <a:ext cx="8075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Compute summary statistics (measures of central tendency, dispersion and association)</a:t>
            </a:r>
          </a:p>
          <a:p>
            <a:endParaRPr lang="en-GB" sz="2800" dirty="0" smtClean="0"/>
          </a:p>
          <a:p>
            <a:pPr marL="514350" indent="-514350">
              <a:buFont typeface="+mj-lt"/>
              <a:buAutoNum type="arabicParenR" startAt="2"/>
            </a:pPr>
            <a:r>
              <a:rPr lang="en-GB" sz="2800" dirty="0" smtClean="0"/>
              <a:t>make plots of the data depending on the type of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GB" sz="2800" dirty="0" smtClean="0"/>
              <a:t>One categorical variable (pie chart, bar plot)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GB" sz="2800" dirty="0" smtClean="0"/>
              <a:t>Two categorical variables (side-by-side bar plot)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GB" sz="2800" dirty="0" smtClean="0"/>
              <a:t>One continuous variable (histogram, boxplot)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GB" sz="2800" dirty="0" smtClean="0"/>
              <a:t>Two continuous variables (boxplot, scatter plot)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3715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pPr algn="l"/>
            <a:r>
              <a:rPr lang="en-GB" b="1" dirty="0" smtClean="0"/>
              <a:t>Step 4: Model the data</a:t>
            </a:r>
            <a:endParaRPr lang="en-GB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457200" y="1412776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 smtClean="0"/>
              <a:t>Build a model of your data to help explain the data or generate predictions. </a:t>
            </a:r>
          </a:p>
          <a:p>
            <a:endParaRPr lang="en-GB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 smtClean="0"/>
              <a:t>Use rule-based, statistical or machine learning models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 smtClean="0"/>
              <a:t>Choose models depending on the type of data, type of output and type of models we are interested in.</a:t>
            </a:r>
          </a:p>
        </p:txBody>
      </p:sp>
    </p:spTree>
    <p:extLst>
      <p:ext uri="{BB962C8B-B14F-4D97-AF65-F5344CB8AC3E}">
        <p14:creationId xmlns:p14="http://schemas.microsoft.com/office/powerpoint/2010/main" val="300794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8388424" cy="45579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51920" y="6411981"/>
            <a:ext cx="1492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MT"/>
              </a:rPr>
              <a:t>Type of Data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-459156" y="3621151"/>
            <a:ext cx="16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MT"/>
              </a:rPr>
              <a:t>Type of output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pPr algn="l"/>
            <a:r>
              <a:rPr lang="en-GB" b="1" dirty="0" smtClean="0"/>
              <a:t>Step 4: Model the data</a:t>
            </a:r>
            <a:endParaRPr lang="en-GB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1052736"/>
            <a:ext cx="3895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 smtClean="0"/>
              <a:t>Periodic table of ML models: </a:t>
            </a:r>
            <a:endParaRPr lang="en-GB" sz="2400" b="1" u="sng" dirty="0"/>
          </a:p>
        </p:txBody>
      </p:sp>
    </p:spTree>
    <p:extLst>
      <p:ext uri="{BB962C8B-B14F-4D97-AF65-F5344CB8AC3E}">
        <p14:creationId xmlns:p14="http://schemas.microsoft.com/office/powerpoint/2010/main" val="5710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pPr algn="l"/>
            <a:r>
              <a:rPr lang="en-GB" b="1" dirty="0" smtClean="0"/>
              <a:t>Step 4: Model the data</a:t>
            </a:r>
            <a:endParaRPr lang="en-GB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1196752"/>
            <a:ext cx="522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 smtClean="0"/>
              <a:t>Interpretability-performance trade-off: </a:t>
            </a:r>
            <a:endParaRPr lang="en-GB" sz="2400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8" y="2132856"/>
            <a:ext cx="8992243" cy="42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8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 fontScale="90000"/>
          </a:bodyPr>
          <a:lstStyle/>
          <a:p>
            <a:pPr algn="l"/>
            <a:r>
              <a:rPr lang="en-GB" b="1" dirty="0" smtClean="0"/>
              <a:t>Step 5: Present the findings </a:t>
            </a:r>
            <a:br>
              <a:rPr lang="en-GB" b="1" dirty="0" smtClean="0"/>
            </a:br>
            <a:r>
              <a:rPr lang="en-GB" b="1" dirty="0"/>
              <a:t> </a:t>
            </a:r>
            <a:r>
              <a:rPr lang="en-GB" b="1" dirty="0" smtClean="0"/>
              <a:t>          (academic style)</a:t>
            </a:r>
            <a:endParaRPr lang="en-GB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467544" y="1631697"/>
            <a:ext cx="8229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514350">
              <a:buFont typeface="Arial" panose="020B0604020202020204" pitchFamily="34" charset="0"/>
              <a:buChar char="•"/>
            </a:pPr>
            <a:r>
              <a:rPr lang="en-GB" sz="2600" dirty="0"/>
              <a:t>What are the most important </a:t>
            </a:r>
            <a:r>
              <a:rPr lang="en-GB" sz="2600" dirty="0" smtClean="0"/>
              <a:t>findings?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600" dirty="0" smtClean="0"/>
              <a:t>Find </a:t>
            </a:r>
            <a:r>
              <a:rPr lang="en-GB" sz="2600" dirty="0"/>
              <a:t>the story in your </a:t>
            </a:r>
            <a:r>
              <a:rPr lang="en-GB" sz="2600" dirty="0" smtClean="0"/>
              <a:t>data: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GB" sz="2600" b="1" dirty="0" smtClean="0"/>
              <a:t>Hypothesis story</a:t>
            </a:r>
            <a:r>
              <a:rPr lang="en-GB" sz="2600" dirty="0" smtClean="0"/>
              <a:t>: Hypotheses -&gt; Tests -&gt; Discussion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GB" sz="2600" b="1" dirty="0" smtClean="0"/>
              <a:t>Method story</a:t>
            </a:r>
            <a:r>
              <a:rPr lang="en-GB" sz="2600" dirty="0" smtClean="0"/>
              <a:t>: Weaknesses of the existing methods </a:t>
            </a:r>
          </a:p>
          <a:p>
            <a:pPr lvl="1"/>
            <a:r>
              <a:rPr lang="en-GB" sz="2600" dirty="0"/>
              <a:t> </a:t>
            </a:r>
            <a:r>
              <a:rPr lang="en-GB" sz="2600" dirty="0" smtClean="0"/>
              <a:t>        -&gt; your solution -&gt; Comparison on a few problems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600" dirty="0" smtClean="0"/>
              <a:t>Present your findings: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600" b="1" dirty="0" smtClean="0"/>
              <a:t>Introduction</a:t>
            </a:r>
            <a:r>
              <a:rPr lang="en-GB" sz="2600" dirty="0" smtClean="0"/>
              <a:t>/</a:t>
            </a:r>
            <a:r>
              <a:rPr lang="en-GB" sz="2600" b="1" dirty="0" smtClean="0"/>
              <a:t>Motivations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GB" sz="2600" b="1" dirty="0" smtClean="0"/>
              <a:t>Methods</a:t>
            </a:r>
            <a:r>
              <a:rPr lang="en-GB" sz="2600" dirty="0" smtClean="0"/>
              <a:t>: </a:t>
            </a:r>
            <a:r>
              <a:rPr lang="en-GB" sz="2600" dirty="0"/>
              <a:t>D</a:t>
            </a:r>
            <a:r>
              <a:rPr lang="en-GB" sz="2600" dirty="0" smtClean="0"/>
              <a:t>escribe the data preparation process and model(s)) 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GB" sz="2600" b="1" dirty="0" smtClean="0"/>
              <a:t>Results</a:t>
            </a:r>
            <a:r>
              <a:rPr lang="en-GB" sz="2600" dirty="0" smtClean="0"/>
              <a:t>: Choose tables</a:t>
            </a:r>
            <a:r>
              <a:rPr lang="en-GB" sz="2600" dirty="0"/>
              <a:t> </a:t>
            </a:r>
            <a:r>
              <a:rPr lang="en-GB" sz="2600" dirty="0" smtClean="0"/>
              <a:t>and graphs + Present model fit results. 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GB" sz="2600" b="1" dirty="0" smtClean="0"/>
              <a:t>Discussion</a:t>
            </a:r>
            <a:r>
              <a:rPr lang="en-GB" sz="26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727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Resources to keep improving your data analysis skills</a:t>
            </a:r>
            <a:endParaRPr lang="en-GB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683568" y="2492896"/>
            <a:ext cx="822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 err="1" smtClean="0"/>
              <a:t>Kaggle</a:t>
            </a:r>
            <a:r>
              <a:rPr lang="en-GB" sz="2800" dirty="0" smtClean="0"/>
              <a:t>: </a:t>
            </a:r>
            <a:r>
              <a:rPr lang="en-GB" sz="2800" dirty="0">
                <a:hlinkClick r:id="rId3"/>
              </a:rPr>
              <a:t>https://</a:t>
            </a:r>
            <a:r>
              <a:rPr lang="en-GB" sz="2800" dirty="0" smtClean="0">
                <a:hlinkClick r:id="rId3"/>
              </a:rPr>
              <a:t>www.kaggle.com</a:t>
            </a:r>
            <a:endParaRPr lang="en-GB" sz="2800" dirty="0" smtClean="0"/>
          </a:p>
          <a:p>
            <a:endParaRPr lang="en-GB" sz="28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 err="1" smtClean="0"/>
              <a:t>Hackerrank</a:t>
            </a:r>
            <a:r>
              <a:rPr lang="en-GB" sz="2800" dirty="0" smtClean="0"/>
              <a:t>: </a:t>
            </a:r>
            <a:r>
              <a:rPr lang="en-GB" sz="2800" dirty="0" smtClean="0">
                <a:hlinkClick r:id="rId4"/>
              </a:rPr>
              <a:t>https</a:t>
            </a:r>
            <a:r>
              <a:rPr lang="en-GB" sz="2800" dirty="0">
                <a:hlinkClick r:id="rId4"/>
              </a:rPr>
              <a:t>://www.hackerrank.com</a:t>
            </a:r>
            <a:r>
              <a:rPr lang="en-GB" sz="2800" dirty="0" smtClean="0">
                <a:hlinkClick r:id="rId4"/>
              </a:rPr>
              <a:t>/</a:t>
            </a:r>
            <a:endParaRPr lang="en-GB" sz="28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 err="1" smtClean="0"/>
              <a:t>Innocentive</a:t>
            </a:r>
            <a:r>
              <a:rPr lang="en-GB" sz="2800" dirty="0" smtClean="0"/>
              <a:t>: </a:t>
            </a:r>
            <a:r>
              <a:rPr lang="en-GB" sz="2800" dirty="0" smtClean="0">
                <a:hlinkClick r:id="rId5"/>
              </a:rPr>
              <a:t>https</a:t>
            </a:r>
            <a:r>
              <a:rPr lang="en-GB" sz="2800" dirty="0">
                <a:hlinkClick r:id="rId5"/>
              </a:rPr>
              <a:t>://www.innocentive.com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286500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564904"/>
            <a:ext cx="8229600" cy="1143000"/>
          </a:xfrm>
        </p:spPr>
        <p:txBody>
          <a:bodyPr/>
          <a:lstStyle/>
          <a:p>
            <a:r>
              <a:rPr lang="en-GB" sz="3600" b="1" dirty="0" smtClean="0"/>
              <a:t>II. What </a:t>
            </a:r>
            <a:r>
              <a:rPr lang="en-GB" sz="3600" b="1" dirty="0"/>
              <a:t>is machine learning?</a:t>
            </a:r>
            <a:endParaRPr lang="en-GB" sz="3600" b="1" baseline="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5320-9FCA-4589-BBC4-1640A4C7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 smtClean="0"/>
              <a:t>ML success stories</a:t>
            </a:r>
            <a:endParaRPr lang="en-GB" sz="4000" b="1" dirty="0"/>
          </a:p>
        </p:txBody>
      </p:sp>
      <p:pic>
        <p:nvPicPr>
          <p:cNvPr id="1026" name="Picture 2" descr="Image result for amazon book recomme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2" y="4356864"/>
            <a:ext cx="4528962" cy="209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mage recogn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893" y="1575114"/>
            <a:ext cx="3528392" cy="241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email spa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10" y="1575114"/>
            <a:ext cx="367240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740" y="4356864"/>
            <a:ext cx="3727060" cy="209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82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10580" y="1488864"/>
            <a:ext cx="79228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GB" sz="2800" dirty="0" smtClean="0"/>
              <a:t>Python 3 using Anaconda (package manager)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GB" sz="2800" dirty="0" smtClean="0"/>
              <a:t>Install these popular Python packages: </a:t>
            </a:r>
            <a:r>
              <a:rPr lang="en-GB" sz="2800" dirty="0" err="1" smtClean="0"/>
              <a:t>numpy</a:t>
            </a:r>
            <a:r>
              <a:rPr lang="en-GB" sz="2800" dirty="0" smtClean="0"/>
              <a:t>, pandas, </a:t>
            </a:r>
            <a:r>
              <a:rPr lang="en-GB" sz="2800" dirty="0" err="1" smtClean="0"/>
              <a:t>scikit</a:t>
            </a:r>
            <a:r>
              <a:rPr lang="en-GB" sz="2800" dirty="0" smtClean="0"/>
              <a:t>-learn, </a:t>
            </a:r>
            <a:r>
              <a:rPr lang="en-GB" sz="2800" dirty="0" err="1" smtClean="0"/>
              <a:t>matplotlib</a:t>
            </a:r>
            <a:r>
              <a:rPr lang="en-GB" sz="2800" dirty="0" smtClean="0"/>
              <a:t> (and later </a:t>
            </a:r>
            <a:r>
              <a:rPr lang="en-GB" sz="2800" dirty="0" err="1" smtClean="0"/>
              <a:t>keras</a:t>
            </a:r>
            <a:r>
              <a:rPr lang="en-GB" sz="2800" dirty="0" smtClean="0"/>
              <a:t>).</a:t>
            </a:r>
          </a:p>
          <a:p>
            <a:pPr marL="514350" indent="-514350" algn="just">
              <a:buFont typeface="+mj-lt"/>
              <a:buAutoNum type="arabicPeriod" startAt="3"/>
            </a:pPr>
            <a:r>
              <a:rPr lang="en-GB" sz="2800" dirty="0" smtClean="0"/>
              <a:t>Make </a:t>
            </a:r>
            <a:r>
              <a:rPr lang="en-GB" sz="2800" dirty="0"/>
              <a:t>a </a:t>
            </a:r>
            <a:r>
              <a:rPr lang="en-GB" sz="2800" dirty="0" err="1"/>
              <a:t>Github</a:t>
            </a:r>
            <a:r>
              <a:rPr lang="en-GB" sz="2800" dirty="0"/>
              <a:t> </a:t>
            </a:r>
            <a:r>
              <a:rPr lang="en-GB" sz="2800" dirty="0" smtClean="0"/>
              <a:t>account: for sharing the material</a:t>
            </a:r>
          </a:p>
          <a:p>
            <a:pPr marL="514350" indent="-514350" algn="just">
              <a:buFont typeface="+mj-lt"/>
              <a:buAutoNum type="arabicPeriod" startAt="3"/>
            </a:pPr>
            <a:endParaRPr lang="en-GB" sz="2800" dirty="0"/>
          </a:p>
          <a:p>
            <a:pPr algn="just"/>
            <a:r>
              <a:rPr lang="en-GB" sz="2800" u="sng" dirty="0" smtClean="0"/>
              <a:t>Optional</a:t>
            </a:r>
            <a:r>
              <a:rPr lang="en-GB" sz="2800" dirty="0" smtClean="0"/>
              <a:t>:</a:t>
            </a:r>
          </a:p>
          <a:p>
            <a:pPr marL="514350" indent="-514350" algn="just">
              <a:buFont typeface="+mj-lt"/>
              <a:buAutoNum type="arabicPeriod" startAt="4"/>
            </a:pPr>
            <a:endParaRPr lang="en-GB" sz="2800" dirty="0" smtClean="0"/>
          </a:p>
          <a:p>
            <a:pPr marL="514350" indent="-514350" algn="just">
              <a:buFont typeface="+mj-lt"/>
              <a:buAutoNum type="arabicPeriod" startAt="4"/>
            </a:pPr>
            <a:r>
              <a:rPr lang="en-GB" sz="2800" dirty="0" smtClean="0"/>
              <a:t>Visual </a:t>
            </a:r>
            <a:r>
              <a:rPr lang="en-GB" sz="2800" dirty="0"/>
              <a:t>studio code: Editor for writing code</a:t>
            </a:r>
          </a:p>
          <a:p>
            <a:pPr marL="514350" indent="-514350" algn="just">
              <a:buFont typeface="+mj-lt"/>
              <a:buAutoNum type="arabicPeriod" startAt="5"/>
            </a:pPr>
            <a:r>
              <a:rPr lang="en-GB" altLang="ja-JP" sz="2800" dirty="0"/>
              <a:t>Exploratory.io or Microsoft Power BI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GB" sz="2400" dirty="0">
              <a:latin typeface="Perpetua" pitchFamily="18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 smtClean="0"/>
              <a:t>Software to install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3438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755576" y="2132856"/>
            <a:ext cx="7787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Machine learning (ML) is a subfield of computer science and artificial intelligence.</a:t>
            </a:r>
          </a:p>
          <a:p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ML algorithms aim to learn from experience to better perform a task.  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sz="4000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2468550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755576" y="2132856"/>
            <a:ext cx="78488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Machine learning (ML) is a subfield of computer science and artificial intelligence.</a:t>
            </a:r>
          </a:p>
          <a:p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ML algorithms aim to </a:t>
            </a:r>
            <a:r>
              <a:rPr lang="en-GB" sz="3200" b="1" dirty="0"/>
              <a:t>learn</a:t>
            </a:r>
            <a:r>
              <a:rPr lang="en-GB" sz="3200" dirty="0"/>
              <a:t> from </a:t>
            </a:r>
            <a:r>
              <a:rPr lang="en-GB" sz="3200" b="1" dirty="0"/>
              <a:t>experience</a:t>
            </a:r>
            <a:r>
              <a:rPr lang="en-GB" sz="3200" dirty="0"/>
              <a:t> to better </a:t>
            </a:r>
            <a:r>
              <a:rPr lang="en-GB" sz="3200" b="1" dirty="0"/>
              <a:t>perform</a:t>
            </a:r>
            <a:r>
              <a:rPr lang="en-GB" sz="3200" dirty="0"/>
              <a:t> a </a:t>
            </a:r>
            <a:r>
              <a:rPr lang="en-GB" sz="3200" b="1" dirty="0"/>
              <a:t>task</a:t>
            </a:r>
            <a:r>
              <a:rPr lang="en-GB" sz="3200" dirty="0"/>
              <a:t>.  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sz="4000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51398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5320-9FCA-4589-BBC4-1640A4C7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Examples</a:t>
            </a:r>
            <a:endParaRPr lang="en-GB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F601E-070F-4596-8275-0E4AF847A2EA}"/>
              </a:ext>
            </a:extLst>
          </p:cNvPr>
          <p:cNvSpPr txBox="1"/>
          <p:nvPr/>
        </p:nvSpPr>
        <p:spPr>
          <a:xfrm>
            <a:off x="932655" y="4581128"/>
            <a:ext cx="77491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Task</a:t>
            </a:r>
            <a:r>
              <a:rPr lang="en-GB" sz="2800" dirty="0"/>
              <a:t>                = Detecting spams</a:t>
            </a:r>
          </a:p>
          <a:p>
            <a:r>
              <a:rPr lang="en-GB" sz="2800" b="1" dirty="0"/>
              <a:t>Experience</a:t>
            </a:r>
            <a:r>
              <a:rPr lang="en-GB" sz="2800" dirty="0"/>
              <a:t>    = Users classifying emails as spams or  </a:t>
            </a:r>
          </a:p>
          <a:p>
            <a:r>
              <a:rPr lang="en-GB" sz="2800" dirty="0"/>
              <a:t>                           non-spams</a:t>
            </a:r>
          </a:p>
          <a:p>
            <a:r>
              <a:rPr lang="en-GB" sz="2800" b="1" dirty="0"/>
              <a:t>Performance</a:t>
            </a:r>
            <a:r>
              <a:rPr lang="en-GB" sz="2800" dirty="0"/>
              <a:t> = Average accuracy of classification </a:t>
            </a:r>
          </a:p>
        </p:txBody>
      </p:sp>
      <p:pic>
        <p:nvPicPr>
          <p:cNvPr id="1026" name="Picture 2" descr="Image result for spam email">
            <a:extLst>
              <a:ext uri="{FF2B5EF4-FFF2-40B4-BE49-F238E27FC236}">
                <a16:creationId xmlns:a16="http://schemas.microsoft.com/office/drawing/2014/main" id="{CCB72BA4-8802-4D71-805A-75FE2DC9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84784"/>
            <a:ext cx="2703562" cy="255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038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5320-9FCA-4589-BBC4-1640A4C7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Examples</a:t>
            </a:r>
            <a:endParaRPr lang="en-GB" sz="4000" b="1" dirty="0"/>
          </a:p>
        </p:txBody>
      </p:sp>
      <p:pic>
        <p:nvPicPr>
          <p:cNvPr id="2050" name="Picture 2" descr="Image result for chess computer">
            <a:extLst>
              <a:ext uri="{FF2B5EF4-FFF2-40B4-BE49-F238E27FC236}">
                <a16:creationId xmlns:a16="http://schemas.microsoft.com/office/drawing/2014/main" id="{4C924F3D-0D94-4237-B92D-849953B4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0808"/>
            <a:ext cx="365579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EF601E-070F-4596-8275-0E4AF847A2EA}"/>
              </a:ext>
            </a:extLst>
          </p:cNvPr>
          <p:cNvSpPr txBox="1"/>
          <p:nvPr/>
        </p:nvSpPr>
        <p:spPr>
          <a:xfrm>
            <a:off x="932655" y="4581128"/>
            <a:ext cx="7749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Task</a:t>
            </a:r>
            <a:r>
              <a:rPr lang="en-GB" sz="2800" dirty="0"/>
              <a:t>                =  Playing chess</a:t>
            </a:r>
          </a:p>
          <a:p>
            <a:r>
              <a:rPr lang="en-GB" sz="2800" b="1" dirty="0"/>
              <a:t>Experience</a:t>
            </a:r>
            <a:r>
              <a:rPr lang="en-GB" sz="2800" dirty="0"/>
              <a:t>    = Experience of playing games of chess</a:t>
            </a:r>
          </a:p>
          <a:p>
            <a:r>
              <a:rPr lang="en-GB" sz="2800" b="1" dirty="0"/>
              <a:t>Performance</a:t>
            </a:r>
            <a:r>
              <a:rPr lang="en-GB" sz="2800" dirty="0"/>
              <a:t> = probability of winning the next game</a:t>
            </a:r>
          </a:p>
        </p:txBody>
      </p:sp>
    </p:spTree>
    <p:extLst>
      <p:ext uri="{BB962C8B-B14F-4D97-AF65-F5344CB8AC3E}">
        <p14:creationId xmlns:p14="http://schemas.microsoft.com/office/powerpoint/2010/main" val="1278232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5320-9FCA-4589-BBC4-1640A4C7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Examples</a:t>
            </a:r>
            <a:endParaRPr lang="en-GB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F601E-070F-4596-8275-0E4AF847A2EA}"/>
              </a:ext>
            </a:extLst>
          </p:cNvPr>
          <p:cNvSpPr txBox="1"/>
          <p:nvPr/>
        </p:nvSpPr>
        <p:spPr>
          <a:xfrm>
            <a:off x="932655" y="4221088"/>
            <a:ext cx="77541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Task</a:t>
            </a:r>
            <a:r>
              <a:rPr lang="en-GB" sz="2800" dirty="0"/>
              <a:t>                = Cluster customers into 3 groups (S, </a:t>
            </a:r>
          </a:p>
          <a:p>
            <a:r>
              <a:rPr lang="en-GB" sz="2800" dirty="0"/>
              <a:t>                           M, L), using their height and width.</a:t>
            </a:r>
          </a:p>
          <a:p>
            <a:r>
              <a:rPr lang="en-GB" sz="2800" b="1" dirty="0"/>
              <a:t>Experience</a:t>
            </a:r>
            <a:r>
              <a:rPr lang="en-GB" sz="2800" dirty="0"/>
              <a:t>    = Experience of assigning customers to </a:t>
            </a:r>
          </a:p>
          <a:p>
            <a:r>
              <a:rPr lang="en-GB" sz="2800" dirty="0"/>
              <a:t>                           clusters  </a:t>
            </a:r>
          </a:p>
          <a:p>
            <a:r>
              <a:rPr lang="en-GB" sz="2800" b="1" dirty="0"/>
              <a:t>Performance</a:t>
            </a:r>
            <a:r>
              <a:rPr lang="en-GB" sz="2800" dirty="0"/>
              <a:t> = A cost function to minimise.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98779E90-A47A-4B2C-B89C-1B2FBD6D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5165162" cy="224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82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5320-9FCA-4589-BBC4-1640A4C7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Why is ML currently popular?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765920" y="1844824"/>
            <a:ext cx="79208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ML is solving some of the interesting challenges that we have today. </a:t>
            </a:r>
          </a:p>
          <a:p>
            <a:pPr marL="514350" indent="-514350">
              <a:buFont typeface="+mj-lt"/>
              <a:buAutoNum type="arabicPeriod"/>
            </a:pPr>
            <a:endParaRPr lang="en-GB" sz="3200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More powerful ML algorithms</a:t>
            </a:r>
          </a:p>
          <a:p>
            <a:pPr marL="514350" indent="-514350">
              <a:buFont typeface="+mj-lt"/>
              <a:buAutoNum type="arabicPeriod"/>
            </a:pPr>
            <a:endParaRPr lang="en-GB" sz="3200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More powerful </a:t>
            </a:r>
            <a:r>
              <a:rPr lang="en-GB" sz="3200" dirty="0" smtClean="0"/>
              <a:t>hardware</a:t>
            </a:r>
            <a:endParaRPr lang="en-GB" sz="3200" dirty="0"/>
          </a:p>
          <a:p>
            <a:pPr marL="514350" indent="-514350">
              <a:buFont typeface="+mj-lt"/>
              <a:buAutoNum type="arabicPeriod"/>
            </a:pPr>
            <a:endParaRPr lang="en-GB" sz="3200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Abundant data. </a:t>
            </a:r>
          </a:p>
        </p:txBody>
      </p:sp>
    </p:spTree>
    <p:extLst>
      <p:ext uri="{BB962C8B-B14F-4D97-AF65-F5344CB8AC3E}">
        <p14:creationId xmlns:p14="http://schemas.microsoft.com/office/powerpoint/2010/main" val="1489293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2564904"/>
            <a:ext cx="7488832" cy="1143000"/>
          </a:xfrm>
        </p:spPr>
        <p:txBody>
          <a:bodyPr/>
          <a:lstStyle/>
          <a:p>
            <a:r>
              <a:rPr lang="en-GB" sz="3600" b="1" dirty="0" smtClean="0"/>
              <a:t>III. What </a:t>
            </a:r>
            <a:r>
              <a:rPr lang="en-GB" sz="3600" b="1" dirty="0"/>
              <a:t>are the main </a:t>
            </a:r>
            <a:r>
              <a:rPr lang="en-GB" sz="3600" b="1" dirty="0" smtClean="0"/>
              <a:t>types </a:t>
            </a:r>
            <a:r>
              <a:rPr lang="en-GB" sz="3600" b="1" dirty="0"/>
              <a:t>of machine learning problems?</a:t>
            </a:r>
            <a:endParaRPr lang="en-GB" sz="3600" b="1" baseline="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51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755576" y="1628800"/>
            <a:ext cx="763284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In machine learning, the collection of experiences (examples) form a data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We have three types of machine learning problems (algorithms) depending on the form of our examples.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sz="4000" b="1" dirty="0"/>
              <a:t>Types of ML problems</a:t>
            </a:r>
          </a:p>
        </p:txBody>
      </p:sp>
    </p:spTree>
    <p:extLst>
      <p:ext uri="{BB962C8B-B14F-4D97-AF65-F5344CB8AC3E}">
        <p14:creationId xmlns:p14="http://schemas.microsoft.com/office/powerpoint/2010/main" val="2775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683568" y="1700808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Case where examples are divided into input and desirable output. 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Supervised learning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1616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9549-5D6A-485D-9DC0-4F7D42A0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Supervised learning - Example 1</a:t>
            </a:r>
            <a:endParaRPr lang="en-GB" sz="40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E43FA8-C0D8-4A37-B856-C79F4A884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457932"/>
              </p:ext>
            </p:extLst>
          </p:nvPr>
        </p:nvGraphicFramePr>
        <p:xfrm>
          <a:off x="1475656" y="4005064"/>
          <a:ext cx="4968000" cy="2250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4000">
                  <a:extLst>
                    <a:ext uri="{9D8B030D-6E8A-4147-A177-3AD203B41FA5}">
                      <a16:colId xmlns:a16="http://schemas.microsoft.com/office/drawing/2014/main" val="2113140310"/>
                    </a:ext>
                  </a:extLst>
                </a:gridCol>
                <a:gridCol w="2484000">
                  <a:extLst>
                    <a:ext uri="{9D8B030D-6E8A-4147-A177-3AD203B41FA5}">
                      <a16:colId xmlns:a16="http://schemas.microsoft.com/office/drawing/2014/main" val="4130362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Email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Email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09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Email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596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3066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952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Email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32834"/>
                  </a:ext>
                </a:extLst>
              </a:tr>
            </a:tbl>
          </a:graphicData>
        </a:graphic>
      </p:graphicFrame>
      <p:pic>
        <p:nvPicPr>
          <p:cNvPr id="4" name="Picture 2" descr="Image result for spam email">
            <a:extLst>
              <a:ext uri="{FF2B5EF4-FFF2-40B4-BE49-F238E27FC236}">
                <a16:creationId xmlns:a16="http://schemas.microsoft.com/office/drawing/2014/main" id="{BECF63D2-9123-45FB-AD64-8622EACAD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12776"/>
            <a:ext cx="190169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B23305-CA9F-49D7-A190-F3102FFD7FEC}"/>
              </a:ext>
            </a:extLst>
          </p:cNvPr>
          <p:cNvSpPr txBox="1"/>
          <p:nvPr/>
        </p:nvSpPr>
        <p:spPr>
          <a:xfrm>
            <a:off x="6948264" y="4005064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0 = non spam</a:t>
            </a:r>
          </a:p>
          <a:p>
            <a:r>
              <a:rPr lang="en-GB" sz="2400" dirty="0"/>
              <a:t>1 = spam</a:t>
            </a:r>
          </a:p>
        </p:txBody>
      </p:sp>
    </p:spTree>
    <p:extLst>
      <p:ext uri="{BB962C8B-B14F-4D97-AF65-F5344CB8AC3E}">
        <p14:creationId xmlns:p14="http://schemas.microsoft.com/office/powerpoint/2010/main" val="41325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200" y="1628800"/>
            <a:ext cx="792284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arenR"/>
            </a:pPr>
            <a:r>
              <a:rPr lang="en-GB" sz="2800" dirty="0" smtClean="0"/>
              <a:t>Get familiar with the basic terminology in data science/machine learning</a:t>
            </a:r>
          </a:p>
          <a:p>
            <a:pPr marL="400050" indent="-400050" algn="just">
              <a:buFont typeface="+mj-lt"/>
              <a:buAutoNum type="arabicParenR"/>
            </a:pPr>
            <a:endParaRPr lang="en-GB" sz="1600" dirty="0" smtClean="0"/>
          </a:p>
          <a:p>
            <a:pPr marL="400050" indent="-400050" algn="just">
              <a:buFont typeface="+mj-lt"/>
              <a:buAutoNum type="arabicParenR"/>
            </a:pPr>
            <a:r>
              <a:rPr lang="en-GB" sz="2800" dirty="0" smtClean="0"/>
              <a:t>Learn the steps to carry when analysing data.</a:t>
            </a:r>
          </a:p>
          <a:p>
            <a:pPr marL="400050" indent="-400050" algn="just">
              <a:buFont typeface="+mj-lt"/>
              <a:buAutoNum type="arabicParenR"/>
            </a:pPr>
            <a:endParaRPr lang="en-GB" sz="1600" dirty="0" smtClean="0"/>
          </a:p>
          <a:p>
            <a:pPr marL="400050" indent="-400050" algn="just">
              <a:buFont typeface="+mj-lt"/>
              <a:buAutoNum type="arabicParenR"/>
            </a:pPr>
            <a:r>
              <a:rPr lang="en-GB" sz="2800" dirty="0" smtClean="0"/>
              <a:t>Learn what is </a:t>
            </a:r>
            <a:r>
              <a:rPr lang="en-GB" sz="2800" dirty="0"/>
              <a:t>machine </a:t>
            </a:r>
            <a:r>
              <a:rPr lang="en-GB" sz="2800" dirty="0" smtClean="0"/>
              <a:t>learning and why it is interesting </a:t>
            </a:r>
          </a:p>
          <a:p>
            <a:pPr marL="400050" indent="-400050" algn="just">
              <a:buFont typeface="+mj-lt"/>
              <a:buAutoNum type="arabicParenR"/>
            </a:pPr>
            <a:endParaRPr lang="en-GB" sz="1600" dirty="0" smtClean="0"/>
          </a:p>
          <a:p>
            <a:pPr marL="400050" indent="-400050" algn="just">
              <a:buFont typeface="+mj-lt"/>
              <a:buAutoNum type="arabicParenR"/>
            </a:pPr>
            <a:r>
              <a:rPr lang="en-GB" sz="2800" dirty="0" smtClean="0"/>
              <a:t>Learn to identify which type of machine learning models to use for a given problem (decide which model type is best suited for your PhD project)  </a:t>
            </a:r>
            <a:endParaRPr lang="en-GB" altLang="ja-JP" dirty="0"/>
          </a:p>
          <a:p>
            <a:pPr algn="just"/>
            <a:endParaRPr lang="en-GB" dirty="0"/>
          </a:p>
          <a:p>
            <a:pPr marL="285750" indent="-285750" algn="just">
              <a:buFont typeface="Arial" pitchFamily="34" charset="0"/>
              <a:buChar char="•"/>
            </a:pPr>
            <a:endParaRPr lang="en-GB" sz="2400" dirty="0">
              <a:latin typeface="Perpetua" pitchFamily="18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sz="4000" b="1" dirty="0" smtClean="0"/>
              <a:t>Objectives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1909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9549-5D6A-485D-9DC0-4F7D42A0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Supervised learning - Example 2</a:t>
            </a:r>
            <a:endParaRPr lang="en-GB" sz="40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0E8CC8-E3E5-43F0-8942-9744E8422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065939"/>
              </p:ext>
            </p:extLst>
          </p:nvPr>
        </p:nvGraphicFramePr>
        <p:xfrm>
          <a:off x="1907704" y="4221088"/>
          <a:ext cx="4968000" cy="2250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4000">
                  <a:extLst>
                    <a:ext uri="{9D8B030D-6E8A-4147-A177-3AD203B41FA5}">
                      <a16:colId xmlns:a16="http://schemas.microsoft.com/office/drawing/2014/main" val="2113140310"/>
                    </a:ext>
                  </a:extLst>
                </a:gridCol>
                <a:gridCol w="2484000">
                  <a:extLst>
                    <a:ext uri="{9D8B030D-6E8A-4147-A177-3AD203B41FA5}">
                      <a16:colId xmlns:a16="http://schemas.microsoft.com/office/drawing/2014/main" val="4130362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Photo (pixels)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photo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09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photo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596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3066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952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photo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32834"/>
                  </a:ext>
                </a:extLst>
              </a:tr>
            </a:tbl>
          </a:graphicData>
        </a:graphic>
      </p:graphicFrame>
      <p:pic>
        <p:nvPicPr>
          <p:cNvPr id="1026" name="Picture 2" descr="Image result for photo age">
            <a:extLst>
              <a:ext uri="{FF2B5EF4-FFF2-40B4-BE49-F238E27FC236}">
                <a16:creationId xmlns:a16="http://schemas.microsoft.com/office/drawing/2014/main" id="{6350C500-8E85-4500-B31F-B92CC6FBA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84784"/>
            <a:ext cx="4079751" cy="245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25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683568" y="1700808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Case where examples consists only of inputs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Unsupervised learning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39882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9549-5D6A-485D-9DC0-4F7D42A0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Unsupervised learning - Example 1</a:t>
            </a:r>
            <a:endParaRPr lang="en-GB" sz="40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0E8CC8-E3E5-43F0-8942-9744E8422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58686"/>
              </p:ext>
            </p:extLst>
          </p:nvPr>
        </p:nvGraphicFramePr>
        <p:xfrm>
          <a:off x="1043608" y="4005064"/>
          <a:ext cx="6779094" cy="255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5547">
                  <a:extLst>
                    <a:ext uri="{9D8B030D-6E8A-4147-A177-3AD203B41FA5}">
                      <a16:colId xmlns:a16="http://schemas.microsoft.com/office/drawing/2014/main" val="211314031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7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849">
                  <a:extLst>
                    <a:ext uri="{9D8B030D-6E8A-4147-A177-3AD203B41FA5}">
                      <a16:colId xmlns:a16="http://schemas.microsoft.com/office/drawing/2014/main" val="41303629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Height</a:t>
                      </a:r>
                      <a:r>
                        <a:rPr lang="en-GB" sz="2000" b="1" baseline="0" dirty="0"/>
                        <a:t> (cm)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Chest (cm)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/>
                        <a:t>Waist (cm)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Gender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09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596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3066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952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32834"/>
                  </a:ext>
                </a:extLst>
              </a:tr>
            </a:tbl>
          </a:graphicData>
        </a:graphic>
      </p:graphicFrame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96" y="1557428"/>
            <a:ext cx="2885890" cy="227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799193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u="sng" dirty="0"/>
              <a:t>Children’s T-shirt sizing</a:t>
            </a:r>
          </a:p>
        </p:txBody>
      </p:sp>
    </p:spTree>
    <p:extLst>
      <p:ext uri="{BB962C8B-B14F-4D97-AF65-F5344CB8AC3E}">
        <p14:creationId xmlns:p14="http://schemas.microsoft.com/office/powerpoint/2010/main" val="15028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9549-5D6A-485D-9DC0-4F7D42A0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Unsupervised learning - Example 2</a:t>
            </a:r>
            <a:endParaRPr lang="en-GB" sz="40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0E8CC8-E3E5-43F0-8942-9744E8422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566501"/>
              </p:ext>
            </p:extLst>
          </p:nvPr>
        </p:nvGraphicFramePr>
        <p:xfrm>
          <a:off x="1115616" y="4077072"/>
          <a:ext cx="6444000" cy="2358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962">
                  <a:extLst>
                    <a:ext uri="{9D8B030D-6E8A-4147-A177-3AD203B41FA5}">
                      <a16:colId xmlns:a16="http://schemas.microsoft.com/office/drawing/2014/main" val="2113140310"/>
                    </a:ext>
                  </a:extLst>
                </a:gridCol>
                <a:gridCol w="187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945">
                  <a:extLst>
                    <a:ext uri="{9D8B030D-6E8A-4147-A177-3AD203B41FA5}">
                      <a16:colId xmlns:a16="http://schemas.microsoft.com/office/drawing/2014/main" val="41303629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Pixel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Pixel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Pixel 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105.76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45.66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233.50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09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21.19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244.12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119.33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596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3066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952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201.55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87.15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33.78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3283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7584" y="799193"/>
            <a:ext cx="3421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u="sng" dirty="0"/>
              <a:t>Image compression</a:t>
            </a:r>
          </a:p>
        </p:txBody>
      </p:sp>
      <p:pic>
        <p:nvPicPr>
          <p:cNvPr id="2050" name="Picture 2" descr="Image result for image compr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841081"/>
            <a:ext cx="3492798" cy="174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13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539552" y="1916832"/>
            <a:ext cx="78488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Case where we don’t have </a:t>
            </a:r>
            <a:r>
              <a:rPr lang="en-GB" sz="3200" dirty="0" smtClean="0"/>
              <a:t>examples </a:t>
            </a:r>
            <a:r>
              <a:rPr lang="en-GB" sz="3200" dirty="0"/>
              <a:t>of desired behaviour that include inputs and labelled output </a:t>
            </a:r>
          </a:p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But we can get (delayed) reward feedback after trying a behaviour.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Reinforcement learning (RL)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07931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9549-5D6A-485D-9DC0-4F7D42A0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Reinforcement learning - Example</a:t>
            </a:r>
            <a:endParaRPr lang="en-GB" sz="4000" b="1" dirty="0"/>
          </a:p>
        </p:txBody>
      </p:sp>
      <p:pic>
        <p:nvPicPr>
          <p:cNvPr id="3074" name="Picture 2" descr="Image result for tic tac to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768" y="1845015"/>
            <a:ext cx="2537533" cy="225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7584" y="1052736"/>
            <a:ext cx="4650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u="sng" dirty="0"/>
              <a:t>Learning to play tic-tac-toe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1640" y="4653136"/>
            <a:ext cx="53022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                               +10 if it wins</a:t>
            </a:r>
          </a:p>
          <a:p>
            <a:r>
              <a:rPr lang="en-GB" sz="3200" dirty="0"/>
              <a:t>Learner gets:        -10 if it loses </a:t>
            </a:r>
          </a:p>
          <a:p>
            <a:r>
              <a:rPr lang="en-GB" sz="3200" dirty="0"/>
              <a:t>                                 0 if it draws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3721058" y="4861902"/>
            <a:ext cx="346886" cy="115212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13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0E8CC8-E3E5-43F0-8942-9744E8422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932727"/>
              </p:ext>
            </p:extLst>
          </p:nvPr>
        </p:nvGraphicFramePr>
        <p:xfrm>
          <a:off x="1187624" y="1556792"/>
          <a:ext cx="6768752" cy="486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0655">
                  <a:extLst>
                    <a:ext uri="{9D8B030D-6E8A-4147-A177-3AD203B41FA5}">
                      <a16:colId xmlns:a16="http://schemas.microsoft.com/office/drawing/2014/main" val="2113140310"/>
                    </a:ext>
                  </a:extLst>
                </a:gridCol>
                <a:gridCol w="186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4130362941"/>
                    </a:ext>
                  </a:extLst>
                </a:gridCol>
              </a:tblGrid>
              <a:tr h="485093">
                <a:tc>
                  <a:txBody>
                    <a:bodyPr/>
                    <a:lstStyle/>
                    <a:p>
                      <a:pPr algn="ctr"/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State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Action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Reward</a:t>
                      </a:r>
                      <a:endParaRPr lang="en-GB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140809"/>
                  </a:ext>
                </a:extLst>
              </a:tr>
              <a:tr h="109372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96737"/>
                  </a:ext>
                </a:extLst>
              </a:tr>
              <a:tr h="109372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4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5962664"/>
                  </a:ext>
                </a:extLst>
              </a:tr>
              <a:tr h="10937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=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4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669572"/>
                  </a:ext>
                </a:extLst>
              </a:tr>
              <a:tr h="10937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1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52429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4644008" y="4305894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</a:t>
                      </a:r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771800" y="5445224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</a:t>
                      </a:r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803581" y="4305427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</a:t>
                      </a:r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833546" y="3199648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2833546" y="2166097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364123"/>
              </p:ext>
            </p:extLst>
          </p:nvPr>
        </p:nvGraphicFramePr>
        <p:xfrm>
          <a:off x="4644008" y="3218531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</a:t>
                      </a:r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16657"/>
              </p:ext>
            </p:extLst>
          </p:nvPr>
        </p:nvGraphicFramePr>
        <p:xfrm>
          <a:off x="4644008" y="5445224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</a:t>
                      </a:r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4860032" y="5445224"/>
            <a:ext cx="0" cy="8899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CEF9879-E9C4-4C73-A749-2E339A0E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Reinforcement learning - Example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64061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0E8CC8-E3E5-43F0-8942-9744E84224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95736" y="1484784"/>
          <a:ext cx="4176464" cy="486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093">
                <a:tc>
                  <a:txBody>
                    <a:bodyPr/>
                    <a:lstStyle/>
                    <a:p>
                      <a:pPr algn="ctr"/>
                      <a:r>
                        <a:rPr lang="en-GB" sz="2000" b="0" i="1" dirty="0"/>
                        <a:t>Input (state)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Output (action)</a:t>
                      </a:r>
                      <a:endParaRPr lang="en-GB" sz="2000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3140809"/>
                  </a:ext>
                </a:extLst>
              </a:tr>
              <a:tr h="109372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96737"/>
                  </a:ext>
                </a:extLst>
              </a:tr>
              <a:tr h="109372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62664"/>
                  </a:ext>
                </a:extLst>
              </a:tr>
              <a:tr h="109372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669572"/>
                  </a:ext>
                </a:extLst>
              </a:tr>
              <a:tr h="109372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52429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4705344" y="4270429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</a:t>
                      </a:r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724535" y="3182599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</a:t>
                      </a:r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699792" y="4269962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</a:t>
                      </a:r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729757" y="2052663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4705344" y="2071546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x</a:t>
                      </a:r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7CEF9879-E9C4-4C73-A749-2E339A0E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sz="4000" b="1" dirty="0"/>
              <a:t>Ti</a:t>
            </a:r>
            <a:r>
              <a:rPr lang="en-GB" b="1" dirty="0"/>
              <a:t>c-Tac-Toe using supervised learning </a:t>
            </a:r>
            <a:endParaRPr lang="en-GB" sz="40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622E4D5-906C-4627-8AA1-CFAE507ED6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05344" y="3249519"/>
          <a:ext cx="1162800" cy="88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x</a:t>
                      </a:r>
                    </a:p>
                  </a:txBody>
                  <a:tcPr marL="29740" marR="29740" marT="14870" marB="148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</a:t>
                      </a:r>
                    </a:p>
                  </a:txBody>
                  <a:tcPr marL="29740" marR="29740" marT="14870" marB="148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4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29740" marR="29740" marT="14870" marB="14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29740" marR="29740" marT="14870" marB="14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5A74E4C-0186-4689-9D89-4D61CF2F7920}"/>
              </a:ext>
            </a:extLst>
          </p:cNvPr>
          <p:cNvSpPr txBox="1"/>
          <p:nvPr/>
        </p:nvSpPr>
        <p:spPr>
          <a:xfrm rot="5400000">
            <a:off x="3157720" y="550900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B5C4E-5D4D-4F4A-BDE1-41027363D360}"/>
              </a:ext>
            </a:extLst>
          </p:cNvPr>
          <p:cNvSpPr txBox="1"/>
          <p:nvPr/>
        </p:nvSpPr>
        <p:spPr>
          <a:xfrm rot="5400000">
            <a:off x="5193108" y="550900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994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CEF9879-E9C4-4C73-A749-2E339A0E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524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GB" sz="4000" b="1" dirty="0"/>
              <a:t>Reinforcement learning versus </a:t>
            </a:r>
            <a:br>
              <a:rPr lang="en-GB" sz="4000" b="1" dirty="0"/>
            </a:br>
            <a:r>
              <a:rPr lang="en-GB" b="1" dirty="0"/>
              <a:t>Supervised learning </a:t>
            </a:r>
            <a:endParaRPr lang="en-GB" sz="4000" b="1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F962572-8E37-4A5A-80D2-21DFBEDED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48067"/>
              </p:ext>
            </p:extLst>
          </p:nvPr>
        </p:nvGraphicFramePr>
        <p:xfrm>
          <a:off x="611560" y="1916832"/>
          <a:ext cx="7848872" cy="41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4436">
                  <a:extLst>
                    <a:ext uri="{9D8B030D-6E8A-4147-A177-3AD203B41FA5}">
                      <a16:colId xmlns:a16="http://schemas.microsoft.com/office/drawing/2014/main" val="2113140310"/>
                    </a:ext>
                  </a:extLst>
                </a:gridCol>
                <a:gridCol w="3924436">
                  <a:extLst>
                    <a:ext uri="{9D8B030D-6E8A-4147-A177-3AD203B41FA5}">
                      <a16:colId xmlns:a16="http://schemas.microsoft.com/office/drawing/2014/main" val="4130362941"/>
                    </a:ext>
                  </a:extLst>
                </a:gridCol>
              </a:tblGrid>
              <a:tr h="577542">
                <a:tc>
                  <a:txBody>
                    <a:bodyPr/>
                    <a:lstStyle/>
                    <a:p>
                      <a:pPr algn="l"/>
                      <a:r>
                        <a:rPr lang="en-GB" sz="2400" b="1" dirty="0"/>
                        <a:t>Supervised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b="1" dirty="0"/>
                        <a:t>Reinforcement 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40809"/>
                  </a:ext>
                </a:extLst>
              </a:tr>
              <a:tr h="1332753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Examples of desired behaviour given (inputs + labelled output)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Example of desired behaviour not given, but can get reward feedback on chosen behaviour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96737"/>
                  </a:ext>
                </a:extLst>
              </a:tr>
              <a:tr h="1332753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Trained on classes or continuous output values , and predict classes or continuous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Trained on reward signals, and predict 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5962664"/>
                  </a:ext>
                </a:extLst>
              </a:tr>
              <a:tr h="932952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Timing of </a:t>
                      </a:r>
                      <a:r>
                        <a:rPr lang="en-GB" dirty="0" smtClean="0"/>
                        <a:t>experiences</a:t>
                      </a:r>
                      <a:r>
                        <a:rPr lang="en-GB" baseline="0" dirty="0" smtClean="0"/>
                        <a:t> usually</a:t>
                      </a:r>
                      <a:r>
                        <a:rPr lang="en-GB" dirty="0" smtClean="0"/>
                        <a:t> </a:t>
                      </a:r>
                      <a:r>
                        <a:rPr lang="en-GB" dirty="0"/>
                        <a:t>not taken into account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Has a temporal dimension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669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72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2564904"/>
            <a:ext cx="7488832" cy="1143000"/>
          </a:xfrm>
        </p:spPr>
        <p:txBody>
          <a:bodyPr/>
          <a:lstStyle/>
          <a:p>
            <a:r>
              <a:rPr lang="en-GB" sz="3600" b="1" dirty="0" smtClean="0"/>
              <a:t>III. What is the difference between statistical and ML models</a:t>
            </a:r>
            <a:endParaRPr lang="en-GB" sz="3600" b="1" baseline="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7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2158" y="1268760"/>
            <a:ext cx="7922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en-GB" sz="2800" dirty="0" smtClean="0"/>
              <a:t>Data analysis process</a:t>
            </a:r>
          </a:p>
          <a:p>
            <a:pPr algn="just"/>
            <a:endParaRPr lang="en-GB" sz="2000" dirty="0" smtClean="0"/>
          </a:p>
          <a:p>
            <a:pPr marL="571500" indent="-571500" algn="just">
              <a:buFont typeface="+mj-lt"/>
              <a:buAutoNum type="romanUcPeriod" startAt="2"/>
            </a:pPr>
            <a:r>
              <a:rPr lang="en-GB" sz="2800" dirty="0" smtClean="0"/>
              <a:t>What </a:t>
            </a:r>
            <a:r>
              <a:rPr lang="en-GB" sz="2800" dirty="0"/>
              <a:t>is machine </a:t>
            </a:r>
            <a:r>
              <a:rPr lang="en-GB" sz="2800" dirty="0" smtClean="0"/>
              <a:t>learning?</a:t>
            </a:r>
            <a:endParaRPr lang="en-GB" sz="900" dirty="0" smtClean="0"/>
          </a:p>
          <a:p>
            <a:pPr lvl="1" algn="just"/>
            <a:endParaRPr lang="en-GB" sz="2000" dirty="0"/>
          </a:p>
          <a:p>
            <a:pPr marL="400050" indent="-400050" algn="just">
              <a:buFont typeface="+mj-lt"/>
              <a:buAutoNum type="romanUcPeriod" startAt="2"/>
            </a:pPr>
            <a:r>
              <a:rPr lang="en-GB" sz="2800" dirty="0"/>
              <a:t>T</a:t>
            </a:r>
            <a:r>
              <a:rPr lang="en-GB" sz="2800" dirty="0" smtClean="0"/>
              <a:t>ypes </a:t>
            </a:r>
            <a:r>
              <a:rPr lang="en-GB" sz="2800" dirty="0"/>
              <a:t>of machine learning </a:t>
            </a:r>
            <a:r>
              <a:rPr lang="en-GB" sz="2800" dirty="0" smtClean="0"/>
              <a:t>models</a:t>
            </a:r>
            <a:endParaRPr lang="en-GB" sz="900" dirty="0"/>
          </a:p>
          <a:p>
            <a:pPr lvl="1" algn="just"/>
            <a:endParaRPr lang="en-GB" sz="2000" dirty="0"/>
          </a:p>
          <a:p>
            <a:pPr marL="571500" indent="-571500" algn="just">
              <a:buFont typeface="+mj-lt"/>
              <a:buAutoNum type="romanUcPeriod" startAt="4"/>
            </a:pPr>
            <a:r>
              <a:rPr lang="en-GB" sz="2800" dirty="0"/>
              <a:t>What is the difference between machine learning and statistics</a:t>
            </a:r>
            <a:r>
              <a:rPr lang="en-GB" sz="2800" dirty="0" smtClean="0"/>
              <a:t>?</a:t>
            </a:r>
          </a:p>
          <a:p>
            <a:pPr algn="just"/>
            <a:endParaRPr lang="en-GB" sz="2000" dirty="0" smtClean="0"/>
          </a:p>
          <a:p>
            <a:pPr marL="571500" indent="-571500" algn="just">
              <a:buFont typeface="+mj-lt"/>
              <a:buAutoNum type="romanUcPeriod" startAt="5"/>
            </a:pPr>
            <a:r>
              <a:rPr lang="en-GB" sz="2800" dirty="0" smtClean="0"/>
              <a:t>Best software for statistical and machine learning analyses </a:t>
            </a:r>
            <a:endParaRPr lang="en-GB" sz="2800" dirty="0"/>
          </a:p>
          <a:p>
            <a:pPr algn="just"/>
            <a:endParaRPr lang="en-GB" altLang="ja-JP" dirty="0"/>
          </a:p>
          <a:p>
            <a:pPr algn="just"/>
            <a:endParaRPr lang="en-GB" dirty="0"/>
          </a:p>
          <a:p>
            <a:pPr marL="285750" indent="-285750" algn="just">
              <a:buFont typeface="Arial" pitchFamily="34" charset="0"/>
              <a:buChar char="•"/>
            </a:pPr>
            <a:endParaRPr lang="en-GB" sz="2400" dirty="0">
              <a:latin typeface="Perpetua" pitchFamily="18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sz="4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5162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683568" y="1484784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ML and Stats share a common goal: Learn useful patterns from the data.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But </a:t>
            </a:r>
            <a:r>
              <a:rPr lang="en-GB" sz="3200" dirty="0" smtClean="0"/>
              <a:t>they use </a:t>
            </a:r>
            <a:r>
              <a:rPr lang="en-GB" sz="3200" dirty="0"/>
              <a:t>different </a:t>
            </a:r>
            <a:r>
              <a:rPr lang="en-GB" sz="3200" dirty="0" smtClean="0"/>
              <a:t>terminologies:</a:t>
            </a:r>
            <a:endParaRPr lang="en-GB" sz="3200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ML versus Statistics</a:t>
            </a:r>
            <a:endParaRPr lang="en-GB" sz="40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8B49B1-0677-442D-AAEC-107B1FF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4054"/>
              </p:ext>
            </p:extLst>
          </p:nvPr>
        </p:nvGraphicFramePr>
        <p:xfrm>
          <a:off x="1403648" y="3717032"/>
          <a:ext cx="619268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11314031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4130362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u="sng" dirty="0"/>
                        <a:t>Stats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u="sng" dirty="0"/>
                        <a:t>ML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31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Estimation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Learning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009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Data </a:t>
                      </a:r>
                      <a:r>
                        <a:rPr lang="en-GB" sz="2400" dirty="0" smtClean="0"/>
                        <a:t>point/observation</a:t>
                      </a:r>
                      <a:endParaRPr lang="en-GB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596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Covariate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Input/Feature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3066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Response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Output/Label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5952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Classifier/regressor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Hypothesis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24432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6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F962572-8E37-4A5A-80D2-21DFBEDED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485729"/>
              </p:ext>
            </p:extLst>
          </p:nvPr>
        </p:nvGraphicFramePr>
        <p:xfrm>
          <a:off x="647564" y="1124744"/>
          <a:ext cx="7848872" cy="542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4436">
                  <a:extLst>
                    <a:ext uri="{9D8B030D-6E8A-4147-A177-3AD203B41FA5}">
                      <a16:colId xmlns:a16="http://schemas.microsoft.com/office/drawing/2014/main" val="2113140310"/>
                    </a:ext>
                  </a:extLst>
                </a:gridCol>
                <a:gridCol w="3924436">
                  <a:extLst>
                    <a:ext uri="{9D8B030D-6E8A-4147-A177-3AD203B41FA5}">
                      <a16:colId xmlns:a16="http://schemas.microsoft.com/office/drawing/2014/main" val="4130362941"/>
                    </a:ext>
                  </a:extLst>
                </a:gridCol>
              </a:tblGrid>
              <a:tr h="577542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 smtClean="0"/>
                        <a:t>Statistics</a:t>
                      </a:r>
                      <a:endParaRPr lang="en-GB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 smtClean="0"/>
                        <a:t>Machine learning</a:t>
                      </a:r>
                      <a:endParaRPr lang="en-GB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40809"/>
                  </a:ext>
                </a:extLst>
              </a:tr>
              <a:tr h="646594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A subfield of mathematics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A subfield of computer science and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96737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Emphasise inference (i.e., finding the underlying process from which data was generated)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Emphasise 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5962664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Need to know precisely what you are doing, while estimating the model 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Worry a little about the interpretability of the algorithms that are used (algorithms treated as a black box)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669572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Usually applied to low dimensional data 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Generally applied to high dimensional data sets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680910"/>
                  </a:ext>
                </a:extLst>
              </a:tr>
              <a:tr h="932952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Requires an understanding of: (</a:t>
                      </a:r>
                      <a:r>
                        <a:rPr lang="en-GB" dirty="0" err="1"/>
                        <a:t>i</a:t>
                      </a:r>
                      <a:r>
                        <a:rPr lang="en-GB" dirty="0"/>
                        <a:t>) how data was collected; (ii) the underlying distribution of the data; (iii) statistical properties of the estimator that is used (e.g., unbiased)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Requires none of these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17371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03E30CD-137F-4AD2-B0BA-81F089D8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ML versus Statistics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7489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03E30CD-137F-4AD2-B0BA-81F089D8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/>
              <a:t>ML versus Statistics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FCF6F-50C5-404A-BA7C-C09F915698D7}"/>
              </a:ext>
            </a:extLst>
          </p:cNvPr>
          <p:cNvSpPr txBox="1"/>
          <p:nvPr/>
        </p:nvSpPr>
        <p:spPr>
          <a:xfrm>
            <a:off x="613028" y="1844824"/>
            <a:ext cx="8665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ML expert:</a:t>
            </a:r>
            <a:r>
              <a:rPr lang="en-GB" sz="2800" dirty="0"/>
              <a:t>   “The model is 80% accurate in predicting Y </a:t>
            </a:r>
          </a:p>
          <a:p>
            <a:r>
              <a:rPr lang="en-GB" sz="2800" dirty="0"/>
              <a:t>                       given a, b and c.”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2E3C0-B6E9-4400-9AED-E61C5F773B82}"/>
              </a:ext>
            </a:extLst>
          </p:cNvPr>
          <p:cNvSpPr txBox="1"/>
          <p:nvPr/>
        </p:nvSpPr>
        <p:spPr>
          <a:xfrm>
            <a:off x="611560" y="3291146"/>
            <a:ext cx="815960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Statistician:</a:t>
            </a:r>
            <a:r>
              <a:rPr lang="en-GB" sz="2800" dirty="0"/>
              <a:t> “The model is 80% accurate in predicting</a:t>
            </a:r>
          </a:p>
          <a:p>
            <a:r>
              <a:rPr lang="en-GB" sz="2800" dirty="0"/>
              <a:t>                       Y given a, b and c, and I am 90% certain </a:t>
            </a:r>
          </a:p>
          <a:p>
            <a:r>
              <a:rPr lang="en-GB" sz="2800" dirty="0"/>
              <a:t>                       that we will obtain the same result if we </a:t>
            </a:r>
          </a:p>
          <a:p>
            <a:r>
              <a:rPr lang="en-GB" sz="2800" dirty="0"/>
              <a:t>                       repeat the same analysis with a new data </a:t>
            </a:r>
          </a:p>
          <a:p>
            <a:r>
              <a:rPr lang="en-GB" sz="2800" dirty="0"/>
              <a:t>                       set”</a:t>
            </a:r>
          </a:p>
        </p:txBody>
      </p:sp>
    </p:spTree>
    <p:extLst>
      <p:ext uri="{BB962C8B-B14F-4D97-AF65-F5344CB8AC3E}">
        <p14:creationId xmlns:p14="http://schemas.microsoft.com/office/powerpoint/2010/main" val="24081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10580" y="1488864"/>
            <a:ext cx="79228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GB" sz="2800" dirty="0" smtClean="0"/>
              <a:t>What is the most important step in data analysis?</a:t>
            </a:r>
          </a:p>
          <a:p>
            <a:pPr algn="just"/>
            <a:endParaRPr lang="en-GB" sz="2800" dirty="0" smtClean="0"/>
          </a:p>
          <a:p>
            <a:pPr marL="514350" indent="-514350" algn="just">
              <a:buFont typeface="+mj-lt"/>
              <a:buAutoNum type="arabicPeriod" startAt="2"/>
            </a:pPr>
            <a:r>
              <a:rPr lang="en-GB" sz="2800" dirty="0" smtClean="0"/>
              <a:t>What </a:t>
            </a:r>
            <a:r>
              <a:rPr lang="en-GB" sz="2800" dirty="0"/>
              <a:t>are the three main types of machine learning problems</a:t>
            </a:r>
            <a:r>
              <a:rPr lang="en-GB" sz="2800" dirty="0" smtClean="0"/>
              <a:t>?</a:t>
            </a:r>
            <a:endParaRPr lang="en-GB" sz="900" dirty="0"/>
          </a:p>
          <a:p>
            <a:pPr marL="914400" lvl="1" indent="-457200" algn="just">
              <a:buFont typeface="+mj-lt"/>
              <a:buAutoNum type="arabicPeriod"/>
            </a:pPr>
            <a:endParaRPr lang="en-GB" sz="2000" dirty="0"/>
          </a:p>
          <a:p>
            <a:pPr marL="514350" indent="-514350" algn="just">
              <a:buFont typeface="+mj-lt"/>
              <a:buAutoNum type="arabicPeriod" startAt="2"/>
            </a:pPr>
            <a:r>
              <a:rPr lang="en-GB" sz="2800" dirty="0"/>
              <a:t>What </a:t>
            </a:r>
            <a:r>
              <a:rPr lang="en-GB" sz="2800" dirty="0" smtClean="0"/>
              <a:t>is a regression problem? </a:t>
            </a:r>
          </a:p>
          <a:p>
            <a:pPr algn="just"/>
            <a:endParaRPr lang="en-GB" sz="2800" dirty="0"/>
          </a:p>
          <a:p>
            <a:pPr marL="514350" indent="-514350" algn="just">
              <a:buFont typeface="+mj-lt"/>
              <a:buAutoNum type="arabicPeriod" startAt="4"/>
            </a:pPr>
            <a:r>
              <a:rPr lang="en-GB" altLang="ja-JP" sz="2800" dirty="0" smtClean="0"/>
              <a:t>What is a classification problem?</a:t>
            </a:r>
          </a:p>
          <a:p>
            <a:pPr marL="514350" indent="-514350" algn="just">
              <a:buFont typeface="+mj-lt"/>
              <a:buAutoNum type="arabicPeriod" startAt="4"/>
            </a:pPr>
            <a:endParaRPr lang="en-GB" altLang="ja-JP" sz="2800" dirty="0"/>
          </a:p>
          <a:p>
            <a:pPr marL="514350" indent="-514350" algn="just">
              <a:buFont typeface="+mj-lt"/>
              <a:buAutoNum type="arabicPeriod" startAt="4"/>
            </a:pPr>
            <a:r>
              <a:rPr lang="en-GB" altLang="ja-JP" sz="2800" dirty="0" smtClean="0"/>
              <a:t>Determine the type of each of the 9 problems seen at the start of the lecture:</a:t>
            </a:r>
            <a:endParaRPr lang="en-GB" altLang="ja-JP" dirty="0"/>
          </a:p>
          <a:p>
            <a:pPr algn="just"/>
            <a:endParaRPr lang="en-GB" dirty="0"/>
          </a:p>
          <a:p>
            <a:pPr marL="285750" indent="-285750" algn="just">
              <a:buFont typeface="Arial" pitchFamily="34" charset="0"/>
              <a:buChar char="•"/>
            </a:pPr>
            <a:endParaRPr lang="en-GB" sz="2400" dirty="0">
              <a:latin typeface="Perpetua" pitchFamily="18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 smtClean="0"/>
              <a:t>Quiz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67437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457200" y="1412776"/>
            <a:ext cx="76328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predict the sales of a product?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increase the satisfaction of my clients?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cluster my clients into groups to better target them with specific products?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label/identify the objects in an image?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make a program that automatically translates from a language to another?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Is the new drug effective in treating a disease?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make a self-driving car?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/>
              <a:t>How to make a program that can play chess</a:t>
            </a:r>
            <a:r>
              <a:rPr lang="en-GB" sz="2800" dirty="0" smtClean="0"/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optimise air traffic?</a:t>
            </a:r>
            <a:endParaRPr lang="en-GB" sz="3200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pPr algn="l"/>
            <a:r>
              <a:rPr lang="en-GB" b="1" dirty="0" smtClean="0"/>
              <a:t>Quiz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91667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2564904"/>
            <a:ext cx="7488832" cy="1143000"/>
          </a:xfrm>
        </p:spPr>
        <p:txBody>
          <a:bodyPr/>
          <a:lstStyle/>
          <a:p>
            <a:r>
              <a:rPr lang="en-GB" sz="3600" b="1" dirty="0" smtClean="0"/>
              <a:t>This is the end</a:t>
            </a:r>
            <a:endParaRPr lang="en-GB" sz="3600" b="1" baseline="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34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564904"/>
            <a:ext cx="8229600" cy="1143000"/>
          </a:xfrm>
        </p:spPr>
        <p:txBody>
          <a:bodyPr/>
          <a:lstStyle/>
          <a:p>
            <a:r>
              <a:rPr lang="en-GB" sz="3600" b="1" dirty="0" smtClean="0"/>
              <a:t>I. Data analysis process</a:t>
            </a:r>
            <a:endParaRPr lang="en-GB" sz="3600" b="1" baseline="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5320-9FCA-4589-BBC4-1640A4C7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GB" b="1" dirty="0" smtClean="0"/>
              <a:t>Data analysis process</a:t>
            </a:r>
            <a:endParaRPr lang="en-GB" sz="4000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2632902"/>
              </p:ext>
            </p:extLst>
          </p:nvPr>
        </p:nvGraphicFramePr>
        <p:xfrm>
          <a:off x="305780" y="1556792"/>
          <a:ext cx="8532440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16385" y="1516142"/>
            <a:ext cx="178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Analyse the data</a:t>
            </a:r>
            <a:endParaRPr lang="en-GB" b="1" dirty="0"/>
          </a:p>
        </p:txBody>
      </p:sp>
      <p:sp>
        <p:nvSpPr>
          <p:cNvPr id="4" name="Left Brace 3"/>
          <p:cNvSpPr/>
          <p:nvPr/>
        </p:nvSpPr>
        <p:spPr>
          <a:xfrm rot="5400000">
            <a:off x="5220072" y="805354"/>
            <a:ext cx="576064" cy="27363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96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797C0D0-E03D-4E76-B612-B286CBDFF89D}"/>
              </a:ext>
            </a:extLst>
          </p:cNvPr>
          <p:cNvSpPr txBox="1"/>
          <p:nvPr/>
        </p:nvSpPr>
        <p:spPr>
          <a:xfrm>
            <a:off x="457200" y="1412776"/>
            <a:ext cx="76328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predict the sales of a product?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increase the satisfaction of my clients?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cluster my clients into groups to better target them with specific products?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label/identify the objects in an image?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make a program that automatically translates from a language to another?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Is the new drug effective in treating a disease?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make a self-driving car?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/>
              <a:t>How to make a program that can play chess</a:t>
            </a:r>
            <a:r>
              <a:rPr lang="en-GB" sz="2800" dirty="0" smtClean="0"/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How to optimise air traffic?</a:t>
            </a:r>
            <a:endParaRPr lang="en-GB" sz="3200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pPr algn="l"/>
            <a:r>
              <a:rPr lang="en-GB" b="1" dirty="0" smtClean="0"/>
              <a:t>Step 1: Identify the question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57762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pPr algn="l"/>
            <a:r>
              <a:rPr lang="en-GB" b="1" dirty="0" smtClean="0"/>
              <a:t>Step 2: Prepare the data</a:t>
            </a:r>
            <a:endParaRPr lang="en-GB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739154"/>
                  </p:ext>
                </p:extLst>
              </p:nvPr>
            </p:nvGraphicFramePr>
            <p:xfrm>
              <a:off x="751736" y="2046100"/>
              <a:ext cx="6411795" cy="352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1477">
                      <a:extLst>
                        <a:ext uri="{9D8B030D-6E8A-4147-A177-3AD203B41FA5}">
                          <a16:colId xmlns:a16="http://schemas.microsoft.com/office/drawing/2014/main" val="4175416794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1438594834"/>
                        </a:ext>
                      </a:extLst>
                    </a:gridCol>
                    <a:gridCol w="831177">
                      <a:extLst>
                        <a:ext uri="{9D8B030D-6E8A-4147-A177-3AD203B41FA5}">
                          <a16:colId xmlns:a16="http://schemas.microsoft.com/office/drawing/2014/main" val="2249188267"/>
                        </a:ext>
                      </a:extLst>
                    </a:gridCol>
                    <a:gridCol w="831177">
                      <a:extLst>
                        <a:ext uri="{9D8B030D-6E8A-4147-A177-3AD203B41FA5}">
                          <a16:colId xmlns:a16="http://schemas.microsoft.com/office/drawing/2014/main" val="4023189565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56666105"/>
                        </a:ext>
                      </a:extLst>
                    </a:gridCol>
                    <a:gridCol w="749716">
                      <a:extLst>
                        <a:ext uri="{9D8B030D-6E8A-4147-A177-3AD203B41FA5}">
                          <a16:colId xmlns:a16="http://schemas.microsoft.com/office/drawing/2014/main" val="1326163134"/>
                        </a:ext>
                      </a:extLst>
                    </a:gridCol>
                    <a:gridCol w="797203">
                      <a:extLst>
                        <a:ext uri="{9D8B030D-6E8A-4147-A177-3AD203B41FA5}">
                          <a16:colId xmlns:a16="http://schemas.microsoft.com/office/drawing/2014/main" val="426566761"/>
                        </a:ext>
                      </a:extLst>
                    </a:gridCol>
                    <a:gridCol w="871045">
                      <a:extLst>
                        <a:ext uri="{9D8B030D-6E8A-4147-A177-3AD203B41FA5}">
                          <a16:colId xmlns:a16="http://schemas.microsoft.com/office/drawing/2014/main" val="2431887044"/>
                        </a:ext>
                      </a:extLst>
                    </a:gridCol>
                  </a:tblGrid>
                  <a:tr h="457714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Position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Inter caps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Nation</a:t>
                          </a:r>
                          <a:r>
                            <a:rPr lang="en-GB" baseline="0" dirty="0" smtClean="0"/>
                            <a:t> rank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League</a:t>
                          </a:r>
                          <a:r>
                            <a:rPr lang="en-GB" baseline="0" dirty="0" smtClean="0"/>
                            <a:t> apps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aseline="0" dirty="0" smtClean="0"/>
                            <a:t>Age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Goal</a:t>
                          </a:r>
                          <a:r>
                            <a:rPr lang="en-GB" baseline="0" dirty="0" smtClean="0"/>
                            <a:t> rate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>
                              <a:solidFill>
                                <a:srgbClr val="FF0000"/>
                              </a:solidFill>
                            </a:rPr>
                            <a:t>Market</a:t>
                          </a:r>
                          <a:r>
                            <a:rPr lang="en-GB" baseline="0" dirty="0" smtClean="0">
                              <a:solidFill>
                                <a:srgbClr val="FF0000"/>
                              </a:solidFill>
                            </a:rPr>
                            <a:t> value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790122"/>
                      </a:ext>
                    </a:extLst>
                  </a:tr>
                  <a:tr h="4577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dirty="0" smtClean="0"/>
                            <a:t>ST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28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21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700041"/>
                      </a:ext>
                    </a:extLst>
                  </a:tr>
                  <a:tr h="4577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30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35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28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.05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618228"/>
                      </a:ext>
                    </a:extLst>
                  </a:tr>
                  <a:tr h="4577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0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38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24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9149766"/>
                      </a:ext>
                    </a:extLst>
                  </a:tr>
                  <a:tr h="1000024"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    …</a:t>
                          </a:r>
                          <a:endParaRPr lang="en-GB" dirty="0"/>
                        </a:p>
                      </a:txBody>
                      <a:tcPr vert="vert27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2376783"/>
                      </a:ext>
                    </a:extLst>
                  </a:tr>
                  <a:tr h="507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M</a:t>
                          </a:r>
                          <a:endParaRPr lang="en-GB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20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38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35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56133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739154"/>
                  </p:ext>
                </p:extLst>
              </p:nvPr>
            </p:nvGraphicFramePr>
            <p:xfrm>
              <a:off x="751736" y="2046100"/>
              <a:ext cx="6411795" cy="352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1477">
                      <a:extLst>
                        <a:ext uri="{9D8B030D-6E8A-4147-A177-3AD203B41FA5}">
                          <a16:colId xmlns:a16="http://schemas.microsoft.com/office/drawing/2014/main" val="4175416794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1438594834"/>
                        </a:ext>
                      </a:extLst>
                    </a:gridCol>
                    <a:gridCol w="831177">
                      <a:extLst>
                        <a:ext uri="{9D8B030D-6E8A-4147-A177-3AD203B41FA5}">
                          <a16:colId xmlns:a16="http://schemas.microsoft.com/office/drawing/2014/main" val="2249188267"/>
                        </a:ext>
                      </a:extLst>
                    </a:gridCol>
                    <a:gridCol w="831177">
                      <a:extLst>
                        <a:ext uri="{9D8B030D-6E8A-4147-A177-3AD203B41FA5}">
                          <a16:colId xmlns:a16="http://schemas.microsoft.com/office/drawing/2014/main" val="4023189565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56666105"/>
                        </a:ext>
                      </a:extLst>
                    </a:gridCol>
                    <a:gridCol w="749716">
                      <a:extLst>
                        <a:ext uri="{9D8B030D-6E8A-4147-A177-3AD203B41FA5}">
                          <a16:colId xmlns:a16="http://schemas.microsoft.com/office/drawing/2014/main" val="1326163134"/>
                        </a:ext>
                      </a:extLst>
                    </a:gridCol>
                    <a:gridCol w="797203">
                      <a:extLst>
                        <a:ext uri="{9D8B030D-6E8A-4147-A177-3AD203B41FA5}">
                          <a16:colId xmlns:a16="http://schemas.microsoft.com/office/drawing/2014/main" val="426566761"/>
                        </a:ext>
                      </a:extLst>
                    </a:gridCol>
                    <a:gridCol w="871045">
                      <a:extLst>
                        <a:ext uri="{9D8B030D-6E8A-4147-A177-3AD203B41FA5}">
                          <a16:colId xmlns:a16="http://schemas.microsoft.com/office/drawing/2014/main" val="243188704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Position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Inter caps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Nation</a:t>
                          </a:r>
                          <a:r>
                            <a:rPr lang="en-GB" baseline="0" dirty="0" smtClean="0"/>
                            <a:t> rank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League</a:t>
                          </a:r>
                          <a:r>
                            <a:rPr lang="en-GB" baseline="0" dirty="0" smtClean="0"/>
                            <a:t> apps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aseline="0" dirty="0" smtClean="0"/>
                            <a:t>Age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Goal</a:t>
                          </a:r>
                          <a:r>
                            <a:rPr lang="en-GB" baseline="0" dirty="0" smtClean="0"/>
                            <a:t> rate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>
                              <a:solidFill>
                                <a:srgbClr val="FF0000"/>
                              </a:solidFill>
                            </a:rPr>
                            <a:t>Market</a:t>
                          </a:r>
                          <a:r>
                            <a:rPr lang="en-GB" baseline="0" dirty="0" smtClean="0">
                              <a:solidFill>
                                <a:srgbClr val="FF0000"/>
                              </a:solidFill>
                            </a:rPr>
                            <a:t> value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790122"/>
                      </a:ext>
                    </a:extLst>
                  </a:tr>
                  <a:tr h="4577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dirty="0" smtClean="0"/>
                            <a:t>ST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78676" t="-144737" r="-397794" b="-5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28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21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5420" t="-144737" r="-110687" b="-5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37063" t="-144737" r="-1399" b="-5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700041"/>
                      </a:ext>
                    </a:extLst>
                  </a:tr>
                  <a:tr h="4577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143" t="-248000" r="-528571" b="-4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30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78676" t="-248000" r="-397794" b="-4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35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28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5420" t="-248000" r="-110687" b="-4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37063" t="-248000" r="-1399" b="-4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18228"/>
                      </a:ext>
                    </a:extLst>
                  </a:tr>
                  <a:tr h="4577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143" t="-348000" r="-528571" b="-3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0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78676" t="-348000" r="-397794" b="-3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38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24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5420" t="-348000" r="-110687" b="-3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37063" t="-348000" r="-1399" b="-3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9149766"/>
                      </a:ext>
                    </a:extLst>
                  </a:tr>
                  <a:tr h="1000024"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    …</a:t>
                          </a:r>
                          <a:endParaRPr lang="en-GB" dirty="0"/>
                        </a:p>
                      </a:txBody>
                      <a:tcPr vert="vert27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2376783"/>
                      </a:ext>
                    </a:extLst>
                  </a:tr>
                  <a:tr h="507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M</a:t>
                          </a:r>
                          <a:endParaRPr lang="en-GB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143" t="-603614" r="-528571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20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78676" t="-603614" r="-397794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38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35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5420" t="-603614" r="-110687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37063" t="-603614" r="-1399" b="-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56133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683568" y="6056555"/>
            <a:ext cx="751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>
                <a:hlinkClick r:id="rId4"/>
              </a:rPr>
              <a:t>https://www.stat.berkeley.edu/~aldous/Research/Ugrad/Yuan_He.pdf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248474"/>
            <a:ext cx="307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 smtClean="0"/>
              <a:t>Example of a data set: </a:t>
            </a:r>
            <a:endParaRPr lang="en-GB" sz="2400" b="1" u="sng" dirty="0"/>
          </a:p>
        </p:txBody>
      </p:sp>
    </p:spTree>
    <p:extLst>
      <p:ext uri="{BB962C8B-B14F-4D97-AF65-F5344CB8AC3E}">
        <p14:creationId xmlns:p14="http://schemas.microsoft.com/office/powerpoint/2010/main" val="142322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AA1FA70F-77AC-412A-B2F0-32595580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pPr algn="l"/>
            <a:r>
              <a:rPr lang="en-GB" b="1" dirty="0" smtClean="0"/>
              <a:t>Step 2: Prepare the data</a:t>
            </a:r>
            <a:endParaRPr lang="en-GB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986496"/>
                  </p:ext>
                </p:extLst>
              </p:nvPr>
            </p:nvGraphicFramePr>
            <p:xfrm>
              <a:off x="1234844" y="1290320"/>
              <a:ext cx="6792035" cy="40679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8000">
                      <a:extLst>
                        <a:ext uri="{9D8B030D-6E8A-4147-A177-3AD203B41FA5}">
                          <a16:colId xmlns:a16="http://schemas.microsoft.com/office/drawing/2014/main" val="469528061"/>
                        </a:ext>
                      </a:extLst>
                    </a:gridCol>
                    <a:gridCol w="624071">
                      <a:extLst>
                        <a:ext uri="{9D8B030D-6E8A-4147-A177-3AD203B41FA5}">
                          <a16:colId xmlns:a16="http://schemas.microsoft.com/office/drawing/2014/main" val="4175416794"/>
                        </a:ext>
                      </a:extLst>
                    </a:gridCol>
                    <a:gridCol w="975988">
                      <a:extLst>
                        <a:ext uri="{9D8B030D-6E8A-4147-A177-3AD203B41FA5}">
                          <a16:colId xmlns:a16="http://schemas.microsoft.com/office/drawing/2014/main" val="1438594834"/>
                        </a:ext>
                      </a:extLst>
                    </a:gridCol>
                    <a:gridCol w="975988">
                      <a:extLst>
                        <a:ext uri="{9D8B030D-6E8A-4147-A177-3AD203B41FA5}">
                          <a16:colId xmlns:a16="http://schemas.microsoft.com/office/drawing/2014/main" val="4023189565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326163134"/>
                        </a:ext>
                      </a:extLst>
                    </a:gridCol>
                    <a:gridCol w="975988">
                      <a:extLst>
                        <a:ext uri="{9D8B030D-6E8A-4147-A177-3AD203B41FA5}">
                          <a16:colId xmlns:a16="http://schemas.microsoft.com/office/drawing/2014/main" val="42656676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431887044"/>
                        </a:ext>
                      </a:extLst>
                    </a:gridCol>
                  </a:tblGrid>
                  <a:tr h="457714">
                    <a:tc rowSpan="3" gridSpan="2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Variables 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094445"/>
                      </a:ext>
                    </a:extLst>
                  </a:tr>
                  <a:tr h="457714"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Features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Outcome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2112590"/>
                      </a:ext>
                    </a:extLst>
                  </a:tr>
                  <a:tr h="457714">
                    <a:tc gridSpan="2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aseline="0" dirty="0" smtClean="0"/>
                            <a:t>          …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790122"/>
                      </a:ext>
                    </a:extLst>
                  </a:tr>
                  <a:tr h="457714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Observations (examples)</a:t>
                          </a:r>
                          <a:endParaRPr lang="en-GB" dirty="0"/>
                        </a:p>
                      </a:txBody>
                      <a:tcPr vert="vert27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1</a:t>
                          </a:r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700041"/>
                      </a:ext>
                    </a:extLst>
                  </a:tr>
                  <a:tr h="457714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2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618228"/>
                      </a:ext>
                    </a:extLst>
                  </a:tr>
                  <a:tr h="457714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3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149766"/>
                      </a:ext>
                    </a:extLst>
                  </a:tr>
                  <a:tr h="86400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  …</a:t>
                          </a:r>
                          <a:endParaRPr lang="en-GB" dirty="0"/>
                        </a:p>
                      </a:txBody>
                      <a:tcPr vert="vert27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2376783"/>
                      </a:ext>
                    </a:extLst>
                  </a:tr>
                  <a:tr h="457714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n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56133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986496"/>
                  </p:ext>
                </p:extLst>
              </p:nvPr>
            </p:nvGraphicFramePr>
            <p:xfrm>
              <a:off x="1234844" y="1290320"/>
              <a:ext cx="6792035" cy="40679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8000">
                      <a:extLst>
                        <a:ext uri="{9D8B030D-6E8A-4147-A177-3AD203B41FA5}">
                          <a16:colId xmlns:a16="http://schemas.microsoft.com/office/drawing/2014/main" val="469528061"/>
                        </a:ext>
                      </a:extLst>
                    </a:gridCol>
                    <a:gridCol w="624071">
                      <a:extLst>
                        <a:ext uri="{9D8B030D-6E8A-4147-A177-3AD203B41FA5}">
                          <a16:colId xmlns:a16="http://schemas.microsoft.com/office/drawing/2014/main" val="4175416794"/>
                        </a:ext>
                      </a:extLst>
                    </a:gridCol>
                    <a:gridCol w="975988">
                      <a:extLst>
                        <a:ext uri="{9D8B030D-6E8A-4147-A177-3AD203B41FA5}">
                          <a16:colId xmlns:a16="http://schemas.microsoft.com/office/drawing/2014/main" val="1438594834"/>
                        </a:ext>
                      </a:extLst>
                    </a:gridCol>
                    <a:gridCol w="975988">
                      <a:extLst>
                        <a:ext uri="{9D8B030D-6E8A-4147-A177-3AD203B41FA5}">
                          <a16:colId xmlns:a16="http://schemas.microsoft.com/office/drawing/2014/main" val="4023189565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326163134"/>
                        </a:ext>
                      </a:extLst>
                    </a:gridCol>
                    <a:gridCol w="975988">
                      <a:extLst>
                        <a:ext uri="{9D8B030D-6E8A-4147-A177-3AD203B41FA5}">
                          <a16:colId xmlns:a16="http://schemas.microsoft.com/office/drawing/2014/main" val="42656676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431887044"/>
                        </a:ext>
                      </a:extLst>
                    </a:gridCol>
                  </a:tblGrid>
                  <a:tr h="457714">
                    <a:tc rowSpan="3" gridSpan="2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Variables 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094445"/>
                      </a:ext>
                    </a:extLst>
                  </a:tr>
                  <a:tr h="457714">
                    <a:tc gridSpan="2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Features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Outcome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2112590"/>
                      </a:ext>
                    </a:extLst>
                  </a:tr>
                  <a:tr h="457714">
                    <a:tc gridSpan="2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48447" t="-206667" r="-445963" b="-59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00" t="-206667" r="-348750" b="-59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aseline="0" dirty="0" smtClean="0"/>
                            <a:t>          …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6957" t="-206667" r="-107453" b="-59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2632" t="-206667" r="-1170" b="-59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790122"/>
                      </a:ext>
                    </a:extLst>
                  </a:tr>
                  <a:tr h="457714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Observations (examples)</a:t>
                          </a:r>
                          <a:endParaRPr lang="en-GB" dirty="0"/>
                        </a:p>
                      </a:txBody>
                      <a:tcPr vert="vert27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1</a:t>
                          </a:r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8447" t="-302632" r="-445963" b="-48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00" t="-302632" r="-348750" b="-48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6957" t="-302632" r="-107453" b="-48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2632" t="-302632" r="-1170" b="-486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700041"/>
                      </a:ext>
                    </a:extLst>
                  </a:tr>
                  <a:tr h="457714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2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8447" t="-408000" r="-445963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00" t="-408000" r="-348750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6957" t="-408000" r="-107453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2632" t="-408000" r="-1170" b="-3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18228"/>
                      </a:ext>
                    </a:extLst>
                  </a:tr>
                  <a:tr h="457714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3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8447" t="-508000" r="-445963" b="-2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00" t="-508000" r="-348750" b="-2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6957" t="-508000" r="-107453" b="-2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2632" t="-508000" r="-1170" b="-2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9149766"/>
                      </a:ext>
                    </a:extLst>
                  </a:tr>
                  <a:tr h="86400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  …</a:t>
                          </a:r>
                          <a:endParaRPr lang="en-GB" dirty="0"/>
                        </a:p>
                      </a:txBody>
                      <a:tcPr vert="vert27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2376783"/>
                      </a:ext>
                    </a:extLst>
                  </a:tr>
                  <a:tr h="457714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   </a:t>
                          </a:r>
                          <a:r>
                            <a:rPr lang="en-GB" dirty="0" smtClean="0"/>
                            <a:t>n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8447" t="-797333" r="-44596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00" t="-797333" r="-34875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6957" t="-797333" r="-10745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2632" t="-797333" r="-1170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56133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14797" y="5468262"/>
                <a:ext cx="2795958" cy="1244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: </a:t>
                </a:r>
                <a:r>
                  <a:rPr lang="en-GB" dirty="0" err="1" smtClean="0"/>
                  <a:t>j</a:t>
                </a:r>
                <a:r>
                  <a:rPr lang="en-GB" baseline="30000" dirty="0" err="1" smtClean="0"/>
                  <a:t>th</a:t>
                </a:r>
                <a:r>
                  <a:rPr lang="en-GB" dirty="0" smtClean="0"/>
                  <a:t> feature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 smtClean="0"/>
                  <a:t> i</a:t>
                </a:r>
                <a:r>
                  <a:rPr lang="en-GB" baseline="30000" dirty="0" smtClean="0"/>
                  <a:t>th</a:t>
                </a:r>
                <a:r>
                  <a:rPr lang="en-GB" dirty="0"/>
                  <a:t> </a:t>
                </a:r>
                <a:r>
                  <a:rPr lang="en-GB" dirty="0" smtClean="0"/>
                  <a:t>example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 smtClean="0"/>
                  <a:t>: value of the </a:t>
                </a:r>
                <a:r>
                  <a:rPr lang="en-GB" dirty="0" err="1" smtClean="0"/>
                  <a:t>j</a:t>
                </a:r>
                <a:r>
                  <a:rPr lang="en-GB" baseline="30000" dirty="0" err="1" smtClean="0"/>
                  <a:t>th</a:t>
                </a:r>
                <a:r>
                  <a:rPr lang="en-GB" dirty="0" smtClean="0"/>
                  <a:t> variable </a:t>
                </a:r>
              </a:p>
              <a:p>
                <a:r>
                  <a:rPr lang="en-GB" dirty="0"/>
                  <a:t> </a:t>
                </a:r>
                <a:r>
                  <a:rPr lang="en-GB" dirty="0" smtClean="0"/>
                  <a:t>        in the </a:t>
                </a:r>
                <a:r>
                  <a:rPr lang="en-GB" dirty="0" err="1" smtClean="0"/>
                  <a:t>i</a:t>
                </a:r>
                <a:r>
                  <a:rPr lang="en-GB" baseline="30000" dirty="0" err="1" smtClean="0"/>
                  <a:t>th</a:t>
                </a:r>
                <a:r>
                  <a:rPr lang="en-GB" dirty="0" smtClean="0"/>
                  <a:t> observation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97" y="5468262"/>
                <a:ext cx="2795958" cy="1244956"/>
              </a:xfrm>
              <a:prstGeom prst="rect">
                <a:avLst/>
              </a:prstGeom>
              <a:blipFill>
                <a:blip r:embed="rId4"/>
                <a:stretch>
                  <a:fillRect t="-1961" r="-654" b="-68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71040" y="102616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65938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8878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86861" y="5468262"/>
                <a:ext cx="264001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/>
                  <a:t> number of features </a:t>
                </a:r>
                <a:endParaRPr lang="en-GB" dirty="0" smtClean="0"/>
              </a:p>
              <a:p>
                <a:r>
                  <a:rPr lang="en-GB" dirty="0"/>
                  <a:t> </a:t>
                </a:r>
                <a:r>
                  <a:rPr lang="en-GB" dirty="0" smtClean="0"/>
                  <a:t>    (</a:t>
                </a:r>
                <a:r>
                  <a:rPr lang="en-GB" dirty="0"/>
                  <a:t>explanatory variables) 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 smtClean="0"/>
                  <a:t>: </a:t>
                </a:r>
                <a:r>
                  <a:rPr lang="en-GB" dirty="0"/>
                  <a:t>number of </a:t>
                </a:r>
                <a:r>
                  <a:rPr lang="en-GB" dirty="0" smtClean="0"/>
                  <a:t>examples</a:t>
                </a:r>
              </a:p>
              <a:p>
                <a:r>
                  <a:rPr lang="en-GB" dirty="0"/>
                  <a:t> </a:t>
                </a:r>
                <a:r>
                  <a:rPr lang="en-GB" dirty="0" smtClean="0"/>
                  <a:t>     </a:t>
                </a:r>
                <a:r>
                  <a:rPr lang="en-GB" dirty="0"/>
                  <a:t>(observations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861" y="5468262"/>
                <a:ext cx="2640018" cy="1200329"/>
              </a:xfrm>
              <a:prstGeom prst="rect">
                <a:avLst/>
              </a:prstGeom>
              <a:blipFill>
                <a:blip r:embed="rId5"/>
                <a:stretch>
                  <a:fillRect t="-2538" r="-924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99592" y="1202968"/>
            <a:ext cx="1472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 smtClean="0"/>
              <a:t>Notation: </a:t>
            </a:r>
            <a:endParaRPr lang="en-GB" sz="2400" b="1" u="sng" dirty="0"/>
          </a:p>
        </p:txBody>
      </p:sp>
    </p:spTree>
    <p:extLst>
      <p:ext uri="{BB962C8B-B14F-4D97-AF65-F5344CB8AC3E}">
        <p14:creationId xmlns:p14="http://schemas.microsoft.com/office/powerpoint/2010/main" val="11328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7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BBP Storyboard Formatter 2007 - Advanced">
  <a:themeElements>
    <a:clrScheme name="BBP Storyboard">
      <a:dk1>
        <a:srgbClr val="000000"/>
      </a:dk1>
      <a:lt1>
        <a:sysClr val="window" lastClr="FFFFFF"/>
      </a:lt1>
      <a:dk2>
        <a:srgbClr val="808080"/>
      </a:dk2>
      <a:lt2>
        <a:srgbClr val="C0C0C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BBP Storyboard Formatter 2007 - Advanced</Template>
  <TotalTime>9677</TotalTime>
  <Words>2260</Words>
  <Application>Microsoft Office PowerPoint</Application>
  <PresentationFormat>On-screen Show (4:3)</PresentationFormat>
  <Paragraphs>521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ＭＳ Ｐゴシック</vt:lpstr>
      <vt:lpstr>Arial</vt:lpstr>
      <vt:lpstr>ArialMT</vt:lpstr>
      <vt:lpstr>Calibri</vt:lpstr>
      <vt:lpstr>Cambria Math</vt:lpstr>
      <vt:lpstr>Perpetua</vt:lpstr>
      <vt:lpstr>Wingdings</vt:lpstr>
      <vt:lpstr>BBP Storyboard Formatter 2007 - Advanced</vt:lpstr>
      <vt:lpstr>Machine learning course  </vt:lpstr>
      <vt:lpstr>Software to install</vt:lpstr>
      <vt:lpstr>Objectives</vt:lpstr>
      <vt:lpstr>Outline</vt:lpstr>
      <vt:lpstr>I. Data analysis process</vt:lpstr>
      <vt:lpstr>Data analysis process</vt:lpstr>
      <vt:lpstr>Step 1: Identify the question</vt:lpstr>
      <vt:lpstr>Step 2: Prepare the data</vt:lpstr>
      <vt:lpstr>Step 2: Prepare the data</vt:lpstr>
      <vt:lpstr>Step 2: Prepare the data</vt:lpstr>
      <vt:lpstr>Step 2: Prepare the data</vt:lpstr>
      <vt:lpstr>Step 3: Explore the data</vt:lpstr>
      <vt:lpstr>Step 4: Model the data</vt:lpstr>
      <vt:lpstr>Step 4: Model the data</vt:lpstr>
      <vt:lpstr>Step 4: Model the data</vt:lpstr>
      <vt:lpstr>Step 5: Present the findings             (academic style)</vt:lpstr>
      <vt:lpstr>Resources to keep improving your data analysis skills</vt:lpstr>
      <vt:lpstr>II. What is machine learning?</vt:lpstr>
      <vt:lpstr>ML success stories</vt:lpstr>
      <vt:lpstr>Definition</vt:lpstr>
      <vt:lpstr>Definition</vt:lpstr>
      <vt:lpstr>Examples</vt:lpstr>
      <vt:lpstr>Examples</vt:lpstr>
      <vt:lpstr>Examples</vt:lpstr>
      <vt:lpstr>Why is ML currently popular?</vt:lpstr>
      <vt:lpstr>III. What are the main types of machine learning problems?</vt:lpstr>
      <vt:lpstr>Types of ML problems</vt:lpstr>
      <vt:lpstr>Supervised learning</vt:lpstr>
      <vt:lpstr>Supervised learning - Example 1</vt:lpstr>
      <vt:lpstr>Supervised learning - Example 2</vt:lpstr>
      <vt:lpstr>Unsupervised learning</vt:lpstr>
      <vt:lpstr>Unsupervised learning - Example 1</vt:lpstr>
      <vt:lpstr>Unsupervised learning - Example 2</vt:lpstr>
      <vt:lpstr>Reinforcement learning (RL)</vt:lpstr>
      <vt:lpstr>Reinforcement learning - Example</vt:lpstr>
      <vt:lpstr>Reinforcement learning - Example</vt:lpstr>
      <vt:lpstr>Tic-Tac-Toe using supervised learning </vt:lpstr>
      <vt:lpstr>Reinforcement learning versus  Supervised learning </vt:lpstr>
      <vt:lpstr>III. What is the difference between statistical and ML models</vt:lpstr>
      <vt:lpstr>ML versus Statistics</vt:lpstr>
      <vt:lpstr>ML versus Statistics</vt:lpstr>
      <vt:lpstr>ML versus Statistics</vt:lpstr>
      <vt:lpstr>Quiz</vt:lpstr>
      <vt:lpstr>Quiz</vt:lpstr>
      <vt:lpstr>This is the end</vt:lpstr>
    </vt:vector>
  </TitlesOfParts>
  <Company>University of Bristol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reinforcement learning in Markovian and non-Markovian tasks by Adnane Ez-zizi</dc:title>
  <dc:creator>Adnane</dc:creator>
  <cp:lastModifiedBy>Adnane</cp:lastModifiedBy>
  <cp:revision>693</cp:revision>
  <dcterms:created xsi:type="dcterms:W3CDTF">2015-11-17T12:24:26Z</dcterms:created>
  <dcterms:modified xsi:type="dcterms:W3CDTF">2019-09-16T17:33:07Z</dcterms:modified>
</cp:coreProperties>
</file>